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13" r:id="rId2"/>
    <p:sldMasterId id="2147483720" r:id="rId3"/>
    <p:sldMasterId id="2147484152" r:id="rId4"/>
    <p:sldMasterId id="2147484165" r:id="rId5"/>
    <p:sldMasterId id="2147484177" r:id="rId6"/>
    <p:sldMasterId id="2147484887" r:id="rId7"/>
    <p:sldMasterId id="2147484938" r:id="rId8"/>
    <p:sldMasterId id="2147485694" r:id="rId9"/>
    <p:sldMasterId id="2147512677" r:id="rId10"/>
  </p:sldMasterIdLst>
  <p:notesMasterIdLst>
    <p:notesMasterId r:id="rId56"/>
  </p:notesMasterIdLst>
  <p:sldIdLst>
    <p:sldId id="2872" r:id="rId11"/>
    <p:sldId id="2873" r:id="rId12"/>
    <p:sldId id="2890" r:id="rId13"/>
    <p:sldId id="2874" r:id="rId14"/>
    <p:sldId id="2932" r:id="rId15"/>
    <p:sldId id="2904" r:id="rId16"/>
    <p:sldId id="2881" r:id="rId17"/>
    <p:sldId id="2898" r:id="rId18"/>
    <p:sldId id="2889" r:id="rId19"/>
    <p:sldId id="2892" r:id="rId20"/>
    <p:sldId id="2901" r:id="rId21"/>
    <p:sldId id="2903" r:id="rId22"/>
    <p:sldId id="2899" r:id="rId23"/>
    <p:sldId id="2882" r:id="rId24"/>
    <p:sldId id="2883" r:id="rId25"/>
    <p:sldId id="2896" r:id="rId26"/>
    <p:sldId id="2919" r:id="rId27"/>
    <p:sldId id="2930" r:id="rId28"/>
    <p:sldId id="2910" r:id="rId29"/>
    <p:sldId id="2902" r:id="rId30"/>
    <p:sldId id="2884" r:id="rId31"/>
    <p:sldId id="2885" r:id="rId32"/>
    <p:sldId id="2879" r:id="rId33"/>
    <p:sldId id="2914" r:id="rId34"/>
    <p:sldId id="2908" r:id="rId35"/>
    <p:sldId id="2906" r:id="rId36"/>
    <p:sldId id="2875" r:id="rId37"/>
    <p:sldId id="2916" r:id="rId38"/>
    <p:sldId id="2918" r:id="rId39"/>
    <p:sldId id="2917" r:id="rId40"/>
    <p:sldId id="2934" r:id="rId41"/>
    <p:sldId id="2886" r:id="rId42"/>
    <p:sldId id="2891" r:id="rId43"/>
    <p:sldId id="2897" r:id="rId44"/>
    <p:sldId id="2909" r:id="rId45"/>
    <p:sldId id="2911" r:id="rId46"/>
    <p:sldId id="2913" r:id="rId47"/>
    <p:sldId id="2922" r:id="rId48"/>
    <p:sldId id="2931" r:id="rId49"/>
    <p:sldId id="2920" r:id="rId50"/>
    <p:sldId id="2921" r:id="rId51"/>
    <p:sldId id="2912" r:id="rId52"/>
    <p:sldId id="2915" r:id="rId53"/>
    <p:sldId id="2928" r:id="rId54"/>
    <p:sldId id="2887" r:id="rId55"/>
  </p:sldIdLst>
  <p:sldSz cx="6858000" cy="51435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ed Baet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D2"/>
    <a:srgbClr val="FF0000"/>
    <a:srgbClr val="CBF9FF"/>
    <a:srgbClr val="000000"/>
    <a:srgbClr val="D6A300"/>
    <a:srgbClr val="C9EE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5373" autoAdjust="0"/>
  </p:normalViewPr>
  <p:slideViewPr>
    <p:cSldViewPr>
      <p:cViewPr varScale="1">
        <p:scale>
          <a:sx n="148" d="100"/>
          <a:sy n="148" d="100"/>
        </p:scale>
        <p:origin x="228" y="120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33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kc.kingcounty.lcl\dph\Hrbrview\HOME\goldenm\My%20Documents\Drive%20C\My%20Documents\PHSKC%20Projects\MSM%20HIV_STD%20trends%202007_15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Sheet1!$A$1:$A$5</c:f>
              <c:strCache>
                <c:ptCount val="5"/>
                <c:pt idx="0">
                  <c:v>Any</c:v>
                </c:pt>
                <c:pt idx="1">
                  <c:v>CT</c:v>
                </c:pt>
                <c:pt idx="2">
                  <c:v>GC</c:v>
                </c:pt>
                <c:pt idx="3">
                  <c:v>TP</c:v>
                </c:pt>
                <c:pt idx="4">
                  <c:v>HIV</c:v>
                </c:pt>
              </c:strCache>
            </c:strRef>
          </c:cat>
          <c:val>
            <c:numRef>
              <c:f>Sheet1!$B$1:$B$5</c:f>
              <c:numCache>
                <c:formatCode>0%</c:formatCode>
                <c:ptCount val="5"/>
                <c:pt idx="0">
                  <c:v>0.5</c:v>
                </c:pt>
                <c:pt idx="1">
                  <c:v>0.33</c:v>
                </c:pt>
                <c:pt idx="2">
                  <c:v>0.28000000000000003</c:v>
                </c:pt>
                <c:pt idx="3">
                  <c:v>0.06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B2-43C0-8DF4-68C939CEC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962664"/>
        <c:axId val="177963056"/>
      </c:barChart>
      <c:catAx>
        <c:axId val="177962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7963056"/>
        <c:crosses val="autoZero"/>
        <c:auto val="1"/>
        <c:lblAlgn val="ctr"/>
        <c:lblOffset val="100"/>
        <c:noMultiLvlLbl val="0"/>
      </c:catAx>
      <c:valAx>
        <c:axId val="1779630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77962664"/>
        <c:crosses val="autoZero"/>
        <c:crossBetween val="between"/>
      </c:valAx>
      <c:spPr>
        <a:noFill/>
        <a:ln w="2535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6863164269510838E-2"/>
          <c:y val="6.4060696733601735E-2"/>
          <c:w val="0.89587879946853899"/>
          <c:h val="0.79156288526478957"/>
        </c:manualLayout>
      </c:layout>
      <c:lineChart>
        <c:grouping val="standard"/>
        <c:varyColors val="0"/>
        <c:ser>
          <c:idx val="0"/>
          <c:order val="0"/>
          <c:tx>
            <c:strRef>
              <c:f>Sheet1!$L$29</c:f>
              <c:strCache>
                <c:ptCount val="1"/>
                <c:pt idx="0">
                  <c:v>Early Syphilis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numRef>
              <c:f>Sheet1!$K$30:$K$40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Sheet1!$L$30:$L$40</c:f>
              <c:numCache>
                <c:formatCode>General</c:formatCode>
                <c:ptCount val="11"/>
                <c:pt idx="0">
                  <c:v>4.4672152683338773</c:v>
                </c:pt>
                <c:pt idx="1">
                  <c:v>4.5288689336454935</c:v>
                </c:pt>
                <c:pt idx="2">
                  <c:v>3.1767364102739863</c:v>
                </c:pt>
                <c:pt idx="3">
                  <c:v>5.961504622142086</c:v>
                </c:pt>
                <c:pt idx="4">
                  <c:v>7.5132214412978371</c:v>
                </c:pt>
                <c:pt idx="5">
                  <c:v>6.7761288684188186</c:v>
                </c:pt>
                <c:pt idx="6">
                  <c:v>6.2727444082509338</c:v>
                </c:pt>
                <c:pt idx="7">
                  <c:v>5.5321691297461362</c:v>
                </c:pt>
                <c:pt idx="8">
                  <c:v>8.5378895713813385</c:v>
                </c:pt>
                <c:pt idx="9">
                  <c:v>10.400373763432123</c:v>
                </c:pt>
                <c:pt idx="10">
                  <c:v>13.199754974608256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28A-4E27-A97D-4DBFCF3C4EF5}"/>
            </c:ext>
          </c:extLst>
        </c:ser>
        <c:ser>
          <c:idx val="1"/>
          <c:order val="1"/>
          <c:tx>
            <c:strRef>
              <c:f>Sheet1!$M$29</c:f>
              <c:strCache>
                <c:ptCount val="1"/>
                <c:pt idx="0">
                  <c:v>Urethral GC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numRef>
              <c:f>Sheet1!$K$30:$K$40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Sheet1!$M$30:$M$40</c:f>
              <c:numCache>
                <c:formatCode>General</c:formatCode>
                <c:ptCount val="11"/>
                <c:pt idx="0">
                  <c:v>4.352080854201561</c:v>
                </c:pt>
                <c:pt idx="1">
                  <c:v>3.8916411439868308</c:v>
                </c:pt>
                <c:pt idx="2">
                  <c:v>6.1521303720094807</c:v>
                </c:pt>
                <c:pt idx="3">
                  <c:v>9.1543703935515186</c:v>
                </c:pt>
                <c:pt idx="4">
                  <c:v>6.4937282663724671</c:v>
                </c:pt>
                <c:pt idx="5">
                  <c:v>7.9641514622325076</c:v>
                </c:pt>
                <c:pt idx="6">
                  <c:v>7.9006192546828373</c:v>
                </c:pt>
                <c:pt idx="7">
                  <c:v>9.1706342112330166</c:v>
                </c:pt>
                <c:pt idx="8">
                  <c:v>10.70889327657366</c:v>
                </c:pt>
                <c:pt idx="9">
                  <c:v>12.350443844075647</c:v>
                </c:pt>
                <c:pt idx="10">
                  <c:v>14.68176339241607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28A-4E27-A97D-4DBFCF3C4EF5}"/>
            </c:ext>
          </c:extLst>
        </c:ser>
        <c:ser>
          <c:idx val="2"/>
          <c:order val="2"/>
          <c:tx>
            <c:strRef>
              <c:f>Sheet1!$N$29</c:f>
              <c:strCache>
                <c:ptCount val="1"/>
                <c:pt idx="0">
                  <c:v>Urethral CT</c:v>
                </c:pt>
              </c:strCache>
            </c:strRef>
          </c:tx>
          <c:spPr>
            <a:ln w="44450">
              <a:solidFill>
                <a:srgbClr val="FFFF00"/>
              </a:solidFill>
            </a:ln>
          </c:spPr>
          <c:marker>
            <c:symbol val="none"/>
          </c:marker>
          <c:cat>
            <c:numRef>
              <c:f>Sheet1!$K$30:$K$40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Sheet1!$N$30:$N$40</c:f>
              <c:numCache>
                <c:formatCode>General</c:formatCode>
                <c:ptCount val="11"/>
                <c:pt idx="0">
                  <c:v>6.1942314803186243</c:v>
                </c:pt>
                <c:pt idx="1">
                  <c:v>5.4619524827885346</c:v>
                </c:pt>
                <c:pt idx="2">
                  <c:v>6.286358671035142</c:v>
                </c:pt>
                <c:pt idx="3">
                  <c:v>7.4797904435116065</c:v>
                </c:pt>
                <c:pt idx="4">
                  <c:v>7.6905246021544231</c:v>
                </c:pt>
                <c:pt idx="5">
                  <c:v>8.7341661063710099</c:v>
                </c:pt>
                <c:pt idx="6">
                  <c:v>8.9858691523041063</c:v>
                </c:pt>
                <c:pt idx="7">
                  <c:v>9.1919117848089638</c:v>
                </c:pt>
                <c:pt idx="8">
                  <c:v>10.020017100887635</c:v>
                </c:pt>
                <c:pt idx="9">
                  <c:v>12.594202604156086</c:v>
                </c:pt>
                <c:pt idx="10">
                  <c:v>13.278795423558005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28A-4E27-A97D-4DBFCF3C4EF5}"/>
            </c:ext>
          </c:extLst>
        </c:ser>
        <c:ser>
          <c:idx val="3"/>
          <c:order val="3"/>
          <c:tx>
            <c:strRef>
              <c:f>Sheet1!$O$29</c:f>
              <c:strCache>
                <c:ptCount val="1"/>
                <c:pt idx="0">
                  <c:v>HIV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Sheet1!$K$30:$K$40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Sheet1!$O$30:$O$40</c:f>
              <c:numCache>
                <c:formatCode>General</c:formatCode>
                <c:ptCount val="11"/>
                <c:pt idx="0">
                  <c:v>5.9021165398716589</c:v>
                </c:pt>
                <c:pt idx="1">
                  <c:v>5.2637797719573705</c:v>
                </c:pt>
                <c:pt idx="2">
                  <c:v>6.062123594825322</c:v>
                </c:pt>
                <c:pt idx="3">
                  <c:v>6.4015442125026603</c:v>
                </c:pt>
                <c:pt idx="4">
                  <c:v>5.1031255797804107</c:v>
                </c:pt>
                <c:pt idx="5">
                  <c:v>4.8831657965418804</c:v>
                </c:pt>
                <c:pt idx="6">
                  <c:v>4.3693486070355005</c:v>
                </c:pt>
                <c:pt idx="7">
                  <c:v>4.45677457894383</c:v>
                </c:pt>
                <c:pt idx="8">
                  <c:v>3.7591238169926333</c:v>
                </c:pt>
                <c:pt idx="9">
                  <c:v>3.7265660722450846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28A-4E27-A97D-4DBFCF3C4E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9995936"/>
        <c:axId val="129996328"/>
      </c:lineChart>
      <c:catAx>
        <c:axId val="12999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129996328"/>
        <c:crosses val="autoZero"/>
        <c:auto val="1"/>
        <c:lblAlgn val="ctr"/>
        <c:lblOffset val="100"/>
        <c:noMultiLvlLbl val="0"/>
      </c:catAx>
      <c:valAx>
        <c:axId val="129996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129995936"/>
        <c:crosses val="autoZero"/>
        <c:crossBetween val="between"/>
      </c:valAx>
      <c:spPr>
        <a:solidFill>
          <a:schemeClr val="bg1">
            <a:lumMod val="75000"/>
          </a:schemeClr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0.77097</cdr:x>
      <cdr:y>0.4</cdr:y>
    </cdr:from>
    <cdr:to>
      <cdr:x>1</cdr:x>
      <cdr:y>0.828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3407385" y="1341120"/>
          <a:ext cx="1012215" cy="143499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zero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3F28D9-5B04-459B-8CBC-B5FCF08F19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50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63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3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1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754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066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 i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379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4F3CCEE8-E97B-4CF2-ACDE-9694733FC4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08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87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71450"/>
            <a:ext cx="5829300" cy="85725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14350" y="1069042"/>
            <a:ext cx="5829300" cy="35029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62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45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085850"/>
            <a:ext cx="28575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085850"/>
            <a:ext cx="28575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40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31C32D0C-FCD0-41E1-99BE-4B815B519F03}" type="datetimeFigureOut">
              <a:rPr lang="en-US"/>
              <a:pPr>
                <a:defRPr/>
              </a:pPr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BEF51C2-F53B-453F-9FC9-342385387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84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71450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07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37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4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34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2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198" y="-263439"/>
            <a:ext cx="5632451" cy="1231106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0" y="4887914"/>
            <a:ext cx="6477000" cy="179387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559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58293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485900"/>
            <a:ext cx="5829300" cy="30861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28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198" y="-263439"/>
            <a:ext cx="5632451" cy="1231106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0" y="4887914"/>
            <a:ext cx="6477000" cy="179387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226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31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0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D02BC96-BAC1-4DB9-8F60-CB513EEA3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863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7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069182"/>
            <a:ext cx="2857500" cy="35028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069182"/>
            <a:ext cx="2857500" cy="35028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06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73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1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17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0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613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09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171450"/>
            <a:ext cx="1457325" cy="440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71450"/>
            <a:ext cx="4257675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09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1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342900" y="15875"/>
            <a:ext cx="617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4400" smtClean="0">
              <a:solidFill>
                <a:srgbClr val="C0504D"/>
              </a:solidFill>
              <a:ea typeface="ＭＳ Ｐゴシック" pitchFamily="34" charset="-128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342900" y="857251"/>
            <a:ext cx="61722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altLang="en-US" sz="3000" smtClean="0">
              <a:solidFill>
                <a:srgbClr val="000000"/>
              </a:solidFill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1462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EA3BE4A5-C30E-43BA-B48C-CE139E9FC67D}" type="datetimeFigureOut">
              <a:rPr lang="en-US"/>
              <a:pPr>
                <a:defRPr/>
              </a:pPr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7C77760-B2CB-4075-8484-E488C0ABF1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855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1412C0A-3D5B-41A6-A7B5-2A9D305ED4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974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342900" y="15875"/>
            <a:ext cx="617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4400" smtClean="0">
              <a:solidFill>
                <a:srgbClr val="C0504D"/>
              </a:solidFill>
              <a:ea typeface="ＭＳ Ｐゴシック" pitchFamily="34" charset="-128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342900" y="857251"/>
            <a:ext cx="61722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altLang="en-US" sz="3000" smtClean="0">
              <a:solidFill>
                <a:srgbClr val="000000"/>
              </a:solidFill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9199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2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71450"/>
            <a:ext cx="5829300" cy="85725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14350" y="1069042"/>
            <a:ext cx="5829300" cy="350295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18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87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085850"/>
            <a:ext cx="28575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085850"/>
            <a:ext cx="2857500" cy="348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6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71450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3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5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46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066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21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0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198" y="-263439"/>
            <a:ext cx="5632451" cy="1231106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0" y="4887914"/>
            <a:ext cx="6477000" cy="179387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66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58293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14350" y="1485900"/>
            <a:ext cx="5829300" cy="30861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47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198" y="-263439"/>
            <a:ext cx="5632451" cy="1231106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0" y="4887914"/>
            <a:ext cx="6477000" cy="179387"/>
          </a:xfrm>
        </p:spPr>
        <p:txBody>
          <a:bodyPr lIns="0" tIns="0" rIns="0" bIns="0" rtlCol="0" anchor="ctr">
            <a:spAutoFit/>
          </a:bodyPr>
          <a:lstStyle>
            <a:lvl1pPr algn="ctr">
              <a:lnSpc>
                <a:spcPts val="1400"/>
              </a:lnSpc>
              <a:defRPr lang="en-US" sz="1400" b="1">
                <a:solidFill>
                  <a:srgbClr val="000000">
                    <a:lumMod val="65000"/>
                    <a:lumOff val="35000"/>
                  </a:srgb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439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43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74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68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4CB00AB7-516B-4810-9557-4529C446DABC}" type="datetimeFigureOut">
              <a:rPr lang="en-US"/>
              <a:pPr>
                <a:defRPr/>
              </a:pPr>
              <a:t>7/26/2018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DDE0712-26F3-4791-BA08-04C52BA44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366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448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1"/>
            <a:ext cx="58293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4637"/>
          </a:xfrm>
          <a:prstGeom prst="rect">
            <a:avLst/>
          </a:prstGeom>
        </p:spPr>
        <p:txBody>
          <a:bodyPr/>
          <a:lstStyle>
            <a:lvl1pPr defTabSz="457200" eaLnBrk="1" hangingPunct="1">
              <a:defRPr>
                <a:solidFill>
                  <a:prstClr val="black"/>
                </a:solidFill>
                <a:latin typeface="Arial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000000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6BBD65F6-BBED-4F04-98A6-F48A85032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278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/>
        </p:nvSpPr>
        <p:spPr bwMode="auto">
          <a:xfrm>
            <a:off x="342900" y="15875"/>
            <a:ext cx="6172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4400" smtClean="0">
              <a:solidFill>
                <a:srgbClr val="C0504D"/>
              </a:solidFill>
              <a:ea typeface="ＭＳ Ｐゴシック" pitchFamily="34" charset="-128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 bwMode="auto">
          <a:xfrm>
            <a:off x="342900" y="857251"/>
            <a:ext cx="61722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altLang="en-US" sz="3000" smtClean="0">
              <a:solidFill>
                <a:srgbClr val="000000"/>
              </a:solidFill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0905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1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6" y="1382855"/>
            <a:ext cx="6079331" cy="199686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235869" y="4526831"/>
            <a:ext cx="5795994" cy="340769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3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3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3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3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350" kern="12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897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350" y="1597821"/>
            <a:ext cx="5829300" cy="1102519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 smtClean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91" y="257862"/>
            <a:ext cx="3084618" cy="1013195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39784" y="4835309"/>
            <a:ext cx="4913417" cy="253916"/>
            <a:chOff x="3209637" y="6447071"/>
            <a:chExt cx="6551223" cy="33855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baseline="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57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45" y="205979"/>
            <a:ext cx="6013710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45" y="1200151"/>
            <a:ext cx="6013710" cy="3394472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4770273"/>
            <a:ext cx="808853" cy="268545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22146" y="4779588"/>
            <a:ext cx="5249312" cy="263458"/>
            <a:chOff x="562860" y="6372783"/>
            <a:chExt cx="6999083" cy="351277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6"/>
              <a:ext cx="6716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92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305176"/>
            <a:ext cx="5829300" cy="1021556"/>
          </a:xfrm>
        </p:spPr>
        <p:txBody>
          <a:bodyPr anchor="t"/>
          <a:lstStyle>
            <a:lvl1pPr algn="l">
              <a:defRPr sz="3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4767529"/>
            <a:ext cx="808853" cy="268545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14350" y="4776843"/>
            <a:ext cx="5211536" cy="263458"/>
            <a:chOff x="685800" y="6369124"/>
            <a:chExt cx="6948714" cy="351277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7"/>
              <a:ext cx="6666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48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74" y="205979"/>
            <a:ext cx="6223654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173" y="1200151"/>
            <a:ext cx="2877531" cy="3394472"/>
          </a:xfrm>
        </p:spPr>
        <p:txBody>
          <a:bodyPr/>
          <a:lstStyle>
            <a:lvl1pPr>
              <a:defRPr sz="2100">
                <a:latin typeface="Raleway" panose="020B0503030101060003" pitchFamily="34" charset="0"/>
              </a:defRPr>
            </a:lvl1pPr>
            <a:lvl2pPr>
              <a:defRPr sz="1800">
                <a:latin typeface="Raleway" panose="020B0503030101060003" pitchFamily="34" charset="0"/>
              </a:defRPr>
            </a:lvl2pPr>
            <a:lvl3pPr>
              <a:defRPr sz="1500">
                <a:latin typeface="Raleway" panose="020B0503030101060003" pitchFamily="34" charset="0"/>
              </a:defRPr>
            </a:lvl3pPr>
            <a:lvl4pPr>
              <a:defRPr sz="1350">
                <a:latin typeface="Raleway" panose="020B0503030101060003" pitchFamily="34" charset="0"/>
              </a:defRPr>
            </a:lvl4pPr>
            <a:lvl5pPr>
              <a:defRPr sz="1350">
                <a:latin typeface="Raleway" panose="020B0503030101060003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11877" y="1200151"/>
            <a:ext cx="3028950" cy="3394472"/>
          </a:xfrm>
        </p:spPr>
        <p:txBody>
          <a:bodyPr/>
          <a:lstStyle>
            <a:lvl1pPr>
              <a:defRPr sz="2100">
                <a:latin typeface="Raleway" panose="020B0503030101060003" pitchFamily="34" charset="0"/>
              </a:defRPr>
            </a:lvl1pPr>
            <a:lvl2pPr>
              <a:defRPr sz="1800">
                <a:latin typeface="Raleway" panose="020B0503030101060003" pitchFamily="34" charset="0"/>
              </a:defRPr>
            </a:lvl2pPr>
            <a:lvl3pPr>
              <a:defRPr sz="1500">
                <a:latin typeface="Raleway" panose="020B0503030101060003" pitchFamily="34" charset="0"/>
              </a:defRPr>
            </a:lvl3pPr>
            <a:lvl4pPr>
              <a:defRPr sz="1350">
                <a:latin typeface="Raleway" panose="020B0503030101060003" pitchFamily="34" charset="0"/>
              </a:defRPr>
            </a:lvl4pPr>
            <a:lvl5pPr>
              <a:defRPr sz="1350">
                <a:latin typeface="Raleway" panose="020B0503030101060003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4767529"/>
            <a:ext cx="808853" cy="268545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17173" y="4776843"/>
            <a:ext cx="5452256" cy="263458"/>
            <a:chOff x="422897" y="6369124"/>
            <a:chExt cx="7269674" cy="351277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7"/>
              <a:ext cx="69875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061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34" y="205979"/>
            <a:ext cx="6013735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81" y="1151335"/>
            <a:ext cx="28787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81" y="1631156"/>
            <a:ext cx="28787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538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04538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4770272"/>
            <a:ext cx="808853" cy="268545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422133" y="4779586"/>
            <a:ext cx="5330967" cy="263458"/>
            <a:chOff x="562844" y="6372781"/>
            <a:chExt cx="7107956" cy="35127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4"/>
              <a:ext cx="68258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983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34" y="205979"/>
            <a:ext cx="6013735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4770272"/>
            <a:ext cx="808853" cy="26854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383165" y="4779586"/>
            <a:ext cx="5348163" cy="263458"/>
            <a:chOff x="510887" y="6372781"/>
            <a:chExt cx="7130884" cy="351277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4"/>
              <a:ext cx="6848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04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0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80" y="204787"/>
            <a:ext cx="2097770" cy="871538"/>
          </a:xfrm>
        </p:spPr>
        <p:txBody>
          <a:bodyPr anchor="b"/>
          <a:lstStyle>
            <a:lvl1pPr algn="l">
              <a:defRPr sz="15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8377" y="204790"/>
            <a:ext cx="3833813" cy="4389835"/>
          </a:xfrm>
        </p:spPr>
        <p:txBody>
          <a:bodyPr/>
          <a:lstStyle>
            <a:lvl1pPr>
              <a:defRPr sz="2400">
                <a:latin typeface="Raleway" panose="020B0503030101060003" pitchFamily="34" charset="0"/>
              </a:defRPr>
            </a:lvl1pPr>
            <a:lvl2pPr>
              <a:defRPr sz="2100">
                <a:latin typeface="Raleway" panose="020B0503030101060003" pitchFamily="34" charset="0"/>
              </a:defRPr>
            </a:lvl2pPr>
            <a:lvl3pPr>
              <a:defRPr sz="1800">
                <a:latin typeface="Raleway" panose="020B0503030101060003" pitchFamily="34" charset="0"/>
              </a:defRPr>
            </a:lvl3pPr>
            <a:lvl4pPr>
              <a:defRPr sz="1500">
                <a:latin typeface="Raleway" panose="020B0503030101060003" pitchFamily="34" charset="0"/>
              </a:defRPr>
            </a:lvl4pPr>
            <a:lvl5pPr>
              <a:defRPr sz="1500">
                <a:latin typeface="Raleway" panose="020B0503030101060003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480" y="1076328"/>
            <a:ext cx="2097770" cy="3518297"/>
          </a:xfrm>
        </p:spPr>
        <p:txBody>
          <a:bodyPr/>
          <a:lstStyle>
            <a:lvl1pPr marL="0" indent="0">
              <a:buNone/>
              <a:defRPr sz="1050">
                <a:latin typeface="Raleway" panose="020B0503030101060003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4767529"/>
            <a:ext cx="808853" cy="268545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525" y="4776843"/>
            <a:ext cx="5346903" cy="263458"/>
            <a:chOff x="563366" y="6369124"/>
            <a:chExt cx="7129204" cy="351277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7"/>
              <a:ext cx="68470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524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600451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459581"/>
            <a:ext cx="4114800" cy="3086100"/>
          </a:xfrm>
        </p:spPr>
        <p:txBody>
          <a:bodyPr/>
          <a:lstStyle>
            <a:lvl1pPr marL="0" indent="0">
              <a:buNone/>
              <a:defRPr sz="2400">
                <a:latin typeface="Raleway" panose="020B0503030101060003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4025505"/>
            <a:ext cx="4114800" cy="603647"/>
          </a:xfrm>
        </p:spPr>
        <p:txBody>
          <a:bodyPr/>
          <a:lstStyle>
            <a:lvl1pPr marL="0" indent="0">
              <a:buNone/>
              <a:defRPr sz="1050">
                <a:latin typeface="Raleway" panose="020B0503030101060003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23" y="4767529"/>
            <a:ext cx="808853" cy="268545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649867" y="4776843"/>
            <a:ext cx="4688402" cy="263458"/>
            <a:chOff x="866487" y="6369124"/>
            <a:chExt cx="6251203" cy="351277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7"/>
              <a:ext cx="59690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794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34" y="205979"/>
            <a:ext cx="6013735" cy="85725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2134" y="1200151"/>
            <a:ext cx="6013735" cy="3394472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35" y="4769675"/>
            <a:ext cx="800226" cy="26568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22133" y="4777559"/>
            <a:ext cx="5092349" cy="263458"/>
            <a:chOff x="562844" y="6370078"/>
            <a:chExt cx="6789798" cy="351277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1"/>
              <a:ext cx="65076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89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75" y="4767529"/>
            <a:ext cx="808853" cy="268545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334769" y="4776843"/>
            <a:ext cx="5189730" cy="263458"/>
            <a:chOff x="446359" y="6369124"/>
            <a:chExt cx="6919640" cy="351277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7"/>
              <a:ext cx="66375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05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05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05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05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4288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1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12454" r:id="rId1"/>
    <p:sldLayoutId id="2147512580" r:id="rId2"/>
    <p:sldLayoutId id="2147512581" r:id="rId3"/>
    <p:sldLayoutId id="2147512582" r:id="rId4"/>
    <p:sldLayoutId id="2147512455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8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2678" r:id="rId1"/>
    <p:sldLayoutId id="2147512679" r:id="rId2"/>
    <p:sldLayoutId id="2147512680" r:id="rId3"/>
    <p:sldLayoutId id="2147512681" r:id="rId4"/>
    <p:sldLayoutId id="2147512682" r:id="rId5"/>
    <p:sldLayoutId id="2147512683" r:id="rId6"/>
    <p:sldLayoutId id="2147512684" r:id="rId7"/>
    <p:sldLayoutId id="2147512685" r:id="rId8"/>
    <p:sldLayoutId id="2147512686" r:id="rId9"/>
    <p:sldLayoutId id="2147512687" r:id="rId10"/>
    <p:sldLayoutId id="2147512688" r:id="rId11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1" latinLnBrk="0" hangingPunct="1">
        <a:spcBef>
          <a:spcPct val="0"/>
        </a:spcBef>
        <a:buNone/>
        <a:defRPr sz="3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12456" r:id="rId1"/>
    <p:sldLayoutId id="2147512457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206375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2900" y="1200151"/>
            <a:ext cx="61722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2052" name="Picture 6" descr="logo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2" y="4332289"/>
            <a:ext cx="131206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2458" r:id="rId1"/>
    <p:sldLayoutId id="2147512459" r:id="rId2"/>
    <p:sldLayoutId id="2147512460" r:id="rId3"/>
    <p:sldLayoutId id="2147512461" r:id="rId4"/>
    <p:sldLayoutId id="2147512462" r:id="rId5"/>
    <p:sldLayoutId id="2147512463" r:id="rId6"/>
    <p:sldLayoutId id="2147512464" r:id="rId7"/>
    <p:sldLayoutId id="2147512583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F497D"/>
          </a:solidFill>
          <a:latin typeface="Garamond"/>
          <a:ea typeface="MS PGothic" pitchFamily="34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MS PGothic" pitchFamily="34" charset="-128"/>
          <a:cs typeface="Garamon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MS PGothic" pitchFamily="34" charset="-128"/>
          <a:cs typeface="Garamon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MS PGothic" pitchFamily="34" charset="-128"/>
          <a:cs typeface="Garamon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MS PGothic" pitchFamily="34" charset="-128"/>
          <a:cs typeface="Garamond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F497D"/>
          </a:solidFill>
          <a:latin typeface="Garamond"/>
          <a:ea typeface="MS PGothic" pitchFamily="34" charset="-128"/>
          <a:cs typeface="Garamon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F497D"/>
          </a:solidFill>
          <a:latin typeface="Garamond"/>
          <a:ea typeface="MS PGothic" pitchFamily="34" charset="-128"/>
          <a:cs typeface="Garamond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F497D"/>
          </a:solidFill>
          <a:latin typeface="Garamond"/>
          <a:ea typeface="MS PGothic" pitchFamily="34" charset="-128"/>
          <a:cs typeface="Garamond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F497D"/>
          </a:solidFill>
          <a:latin typeface="Garamond"/>
          <a:ea typeface="MS PGothic" pitchFamily="34" charset="-128"/>
          <a:cs typeface="Garamond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F497D"/>
          </a:solidFill>
          <a:latin typeface="Garamond"/>
          <a:ea typeface="MS PGothic" pitchFamily="34" charset="-128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171450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068388"/>
            <a:ext cx="58293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4686300"/>
            <a:ext cx="1428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686300"/>
            <a:ext cx="2171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372100" y="4808539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231499B3-716F-408D-A9A9-80CD913793C5}" type="slidenum">
              <a:rPr lang="en-US" altLang="en-US" b="1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en-US" altLang="en-US" b="1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2584" r:id="rId1"/>
    <p:sldLayoutId id="2147512585" r:id="rId2"/>
    <p:sldLayoutId id="2147512586" r:id="rId3"/>
    <p:sldLayoutId id="2147512587" r:id="rId4"/>
    <p:sldLayoutId id="2147512588" r:id="rId5"/>
    <p:sldLayoutId id="2147512589" r:id="rId6"/>
    <p:sldLayoutId id="2147512590" r:id="rId7"/>
    <p:sldLayoutId id="2147512591" r:id="rId8"/>
    <p:sldLayoutId id="2147512592" r:id="rId9"/>
    <p:sldLayoutId id="2147512593" r:id="rId10"/>
    <p:sldLayoutId id="2147512594" r:id="rId11"/>
    <p:sldLayoutId id="214751259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MS PGothic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171450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068388"/>
            <a:ext cx="58293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4686300"/>
            <a:ext cx="1428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686300"/>
            <a:ext cx="2171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372100" y="4808539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D0D4AAE5-CD02-4063-8B31-5F1AE06DFB80}" type="slidenum">
              <a:rPr lang="en-US" altLang="en-US" b="1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en-US" altLang="en-US" b="1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2596" r:id="rId1"/>
    <p:sldLayoutId id="2147512597" r:id="rId2"/>
    <p:sldLayoutId id="2147512598" r:id="rId3"/>
    <p:sldLayoutId id="2147512599" r:id="rId4"/>
    <p:sldLayoutId id="2147512600" r:id="rId5"/>
    <p:sldLayoutId id="2147512601" r:id="rId6"/>
    <p:sldLayoutId id="2147512602" r:id="rId7"/>
    <p:sldLayoutId id="2147512603" r:id="rId8"/>
    <p:sldLayoutId id="2147512604" r:id="rId9"/>
    <p:sldLayoutId id="2147512605" r:id="rId10"/>
    <p:sldLayoutId id="214751260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12477" r:id="rId1"/>
    <p:sldLayoutId id="2147512607" r:id="rId2"/>
    <p:sldLayoutId id="2147512608" r:id="rId3"/>
    <p:sldLayoutId id="2147512609" r:id="rId4"/>
    <p:sldLayoutId id="2147512478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171450"/>
            <a:ext cx="58293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068388"/>
            <a:ext cx="58293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4686300"/>
            <a:ext cx="14287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4686300"/>
            <a:ext cx="2171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372100" y="4808539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C123E3B8-48E8-4DEB-A71F-7A4FBE9AAE34}" type="slidenum">
              <a:rPr lang="en-US" altLang="en-US" b="1" smtClean="0">
                <a:solidFill>
                  <a:srgbClr val="000000"/>
                </a:solidFill>
              </a:rPr>
              <a:pPr algn="r" eaLnBrk="1" hangingPunct="1">
                <a:defRPr/>
              </a:pPr>
              <a:t>‹#›</a:t>
            </a:fld>
            <a:endParaRPr lang="en-US" altLang="en-US" b="1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2610" r:id="rId1"/>
    <p:sldLayoutId id="2147512611" r:id="rId2"/>
    <p:sldLayoutId id="2147512612" r:id="rId3"/>
    <p:sldLayoutId id="2147512613" r:id="rId4"/>
    <p:sldLayoutId id="2147512614" r:id="rId5"/>
    <p:sldLayoutId id="2147512615" r:id="rId6"/>
    <p:sldLayoutId id="2147512616" r:id="rId7"/>
    <p:sldLayoutId id="2147512617" r:id="rId8"/>
    <p:sldLayoutId id="2147512618" r:id="rId9"/>
    <p:sldLayoutId id="2147512619" r:id="rId10"/>
    <p:sldLayoutId id="2147512620" r:id="rId11"/>
    <p:sldLayoutId id="214751262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MS PGothic" pitchFamily="34" charset="-128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  <a:ea typeface="MS PGothic" pitchFamily="34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12479" r:id="rId1"/>
    <p:sldLayoutId id="2147512480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2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512481" r:id="rId1"/>
    <p:sldLayoutId id="2147512622" r:id="rId2"/>
    <p:sldLayoutId id="2147512623" r:id="rId3"/>
    <p:sldLayoutId id="2147512624" r:id="rId4"/>
    <p:sldLayoutId id="2147512482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MS PGothic" pitchFamily="34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jpeg"/><Relationship Id="rId11" Type="http://schemas.openxmlformats.org/officeDocument/2006/relationships/image" Target="../media/image58.jp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667000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/>
              <a:t>efficacy </a:t>
            </a:r>
            <a:r>
              <a:rPr lang="en-US" i="1" dirty="0" smtClean="0"/>
              <a:t>to effectiveness to impact</a:t>
            </a:r>
            <a:endParaRPr lang="en-US" i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30289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/>
              </a:rPr>
              <a:t>Jared Baeten MD PhD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/>
              </a:rPr>
              <a:t>Vice Chair, Department of Global Health</a:t>
            </a:r>
            <a:b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/>
              </a:rPr>
            </a:b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/>
              </a:rPr>
              <a:t>Professor, Departments of Global Health, Medicine, and Epidemiology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/>
              </a:rPr>
              <a:t>Director, UW/Fred Hutch Center for AIDS Research (CFAR)</a:t>
            </a:r>
          </a:p>
          <a:p>
            <a:pPr>
              <a:spcBef>
                <a:spcPts val="0"/>
              </a:spcBef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/>
              </a:rPr>
              <a:t>Co-Director, International Clinical </a:t>
            </a:r>
            <a:r>
              <a:rPr lang="en-US" sz="1200" kern="0" dirty="0">
                <a:solidFill>
                  <a:srgbClr val="000000"/>
                </a:solidFill>
                <a:latin typeface="Raleway" panose="020B0503030101060003"/>
              </a:rPr>
              <a:t>Research </a:t>
            </a:r>
            <a:r>
              <a:rPr lang="en-US" sz="1200" kern="0" dirty="0" smtClean="0">
                <a:solidFill>
                  <a:srgbClr val="000000"/>
                </a:solidFill>
                <a:latin typeface="Raleway" panose="020B0503030101060003"/>
              </a:rPr>
              <a:t>Center</a:t>
            </a:r>
          </a:p>
          <a:p>
            <a:pPr>
              <a:spcBef>
                <a:spcPts val="0"/>
              </a:spcBef>
            </a:pPr>
            <a:r>
              <a:rPr lang="en-US" sz="1200" kern="0" dirty="0" smtClean="0">
                <a:solidFill>
                  <a:srgbClr val="000000"/>
                </a:solidFill>
                <a:latin typeface="Raleway" panose="020B0503030101060003"/>
              </a:rPr>
              <a:t>Co-Principal </a:t>
            </a:r>
            <a:r>
              <a:rPr lang="en-US" sz="1200" kern="0" dirty="0">
                <a:solidFill>
                  <a:srgbClr val="000000"/>
                </a:solidFill>
                <a:latin typeface="Raleway" panose="020B0503030101060003"/>
              </a:rPr>
              <a:t>Investigator, Microbicides Trials Network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503030101060003"/>
              </a:rPr>
              <a:t>University of Washington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Efficacy: </a:t>
            </a:r>
            <a:r>
              <a:rPr lang="en-US" dirty="0" smtClean="0"/>
              <a:t>Near Complete Protection with High Adherence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516016"/>
              </p:ext>
            </p:extLst>
          </p:nvPr>
        </p:nvGraphicFramePr>
        <p:xfrm>
          <a:off x="381000" y="1276350"/>
          <a:ext cx="6172200" cy="2865120"/>
        </p:xfrm>
        <a:graphic>
          <a:graphicData uri="http://schemas.openxmlformats.org/drawingml/2006/table">
            <a:tbl>
              <a:tblPr/>
              <a:tblGrid>
                <a:gridCol w="3170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13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67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HIV risk reduction</a:t>
                      </a:r>
                      <a:endParaRPr lang="en-US" sz="2600" dirty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Partners PrEP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baseline="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  any </a:t>
                      </a:r>
                      <a:r>
                        <a:rPr lang="en-US" sz="2400" b="0" i="1" baseline="0" dirty="0" err="1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tenofovir</a:t>
                      </a:r>
                      <a:endParaRPr lang="en-US" sz="2400" i="1" dirty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90%</a:t>
                      </a:r>
                      <a:endParaRPr lang="en-US" sz="2600" b="1" dirty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1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iPrEx</a:t>
                      </a:r>
                      <a:r>
                        <a:rPr lang="en-US" sz="2400" b="1" kern="120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/ </a:t>
                      </a:r>
                      <a:r>
                        <a:rPr lang="en-US" sz="2400" b="1" kern="1200" dirty="0" err="1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iPrEx</a:t>
                      </a:r>
                      <a:r>
                        <a:rPr lang="en-US" sz="2400" b="1" kern="120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OLE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1" kern="120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  any</a:t>
                      </a:r>
                      <a:r>
                        <a:rPr lang="en-US" sz="2400" b="0" i="1" kern="1200" baseline="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</a:t>
                      </a:r>
                      <a:r>
                        <a:rPr lang="en-US" sz="2400" b="0" i="1" kern="1200" baseline="0" dirty="0" err="1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tenofovir</a:t>
                      </a:r>
                      <a:endParaRPr lang="en-US" sz="2400" b="1" i="1" kern="1200" dirty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92%</a:t>
                      </a:r>
                      <a:endParaRPr lang="en-US" sz="2600" b="1" dirty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60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iPrEx</a:t>
                      </a:r>
                      <a:r>
                        <a:rPr lang="en-US" sz="2400" b="1" kern="120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/ </a:t>
                      </a:r>
                      <a:r>
                        <a:rPr lang="en-US" sz="2400" b="1" kern="1200" dirty="0" err="1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iPrEx</a:t>
                      </a:r>
                      <a:r>
                        <a:rPr lang="en-US" sz="2400" b="1" kern="120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OLE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kern="120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  ≥4 doses/</a:t>
                      </a:r>
                      <a:r>
                        <a:rPr lang="en-US" sz="2400" b="0" i="1" kern="1200" dirty="0" err="1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wk</a:t>
                      </a:r>
                      <a:endParaRPr lang="en-US" sz="2400" b="0" i="1" kern="1200" dirty="0" smtClean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kern="120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*also</a:t>
                      </a:r>
                      <a:r>
                        <a:rPr lang="en-US" sz="1800" b="0" i="1" kern="1200" baseline="0" dirty="0" smtClean="0">
                          <a:solidFill>
                            <a:srgbClr val="000000"/>
                          </a:solidFill>
                          <a:latin typeface="Raleway" panose="020B0503030101060003"/>
                          <a:ea typeface="ヒラギノ角ゴ Pro W3"/>
                          <a:cs typeface="Times New Roman"/>
                        </a:rPr>
                        <a:t> on-demand PrEP in MSM </a:t>
                      </a:r>
                      <a:endParaRPr lang="en-US" sz="1800" b="1" i="1" kern="1200" dirty="0" smtClean="0">
                        <a:solidFill>
                          <a:srgbClr val="000000"/>
                        </a:solidFill>
                        <a:latin typeface="Raleway" panose="020B0503030101060003"/>
                        <a:ea typeface="ヒラギノ角ゴ Pro W3"/>
                        <a:cs typeface="Times New Roman"/>
                      </a:endParaRP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latin typeface="Raleway" panose="020B0503030101060003"/>
                        </a:rPr>
                        <a:t>100%</a:t>
                      </a:r>
                    </a:p>
                  </a:txBody>
                  <a:tcPr marL="68573" marR="685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581400" y="4324350"/>
            <a:ext cx="31211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smtClean="0">
                <a:solidFill>
                  <a:srgbClr val="000000"/>
                </a:solidFill>
                <a:latin typeface="Raleway" panose="020B0503030101060003"/>
              </a:rPr>
              <a:t>Baeten et al. NEJM 2012; Grant et al. NEJM 2010 &amp; Lancet ID 2014; Molina et al. NEJM 2015</a:t>
            </a:r>
            <a:endParaRPr lang="en-US" altLang="en-US" sz="1000" dirty="0">
              <a:solidFill>
                <a:srgbClr val="000000"/>
              </a:solidFill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7320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Efficacy:</a:t>
            </a:r>
            <a:r>
              <a:rPr lang="en-US" dirty="0" smtClean="0"/>
              <a:t> Safety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9100" y="1123950"/>
            <a:ext cx="6096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Raleway" panose="020B0503030101060003"/>
              </a:rPr>
              <a:t>The bar for safety is very high for a preventative medication.</a:t>
            </a:r>
          </a:p>
          <a:p>
            <a:pPr algn="ctr"/>
            <a:endParaRPr lang="en-US" sz="3000" dirty="0">
              <a:latin typeface="Raleway" panose="020B0503030101060003"/>
            </a:endParaRPr>
          </a:p>
          <a:p>
            <a:pPr algn="ctr"/>
            <a:r>
              <a:rPr lang="en-US" sz="2400" dirty="0" smtClean="0">
                <a:latin typeface="Raleway" panose="020B0503030101060003"/>
              </a:rPr>
              <a:t>Trials demonstrated the safety of PrEP:     well-tolerated, </a:t>
            </a:r>
          </a:p>
          <a:p>
            <a:pPr algn="ctr"/>
            <a:r>
              <a:rPr lang="en-US" sz="2400" dirty="0" smtClean="0">
                <a:latin typeface="Raleway" panose="020B0503030101060003"/>
              </a:rPr>
              <a:t>without significant renal or other toxicity, </a:t>
            </a:r>
          </a:p>
          <a:p>
            <a:pPr algn="ctr"/>
            <a:r>
              <a:rPr lang="en-US" sz="2400" dirty="0" smtClean="0">
                <a:latin typeface="Raleway" panose="020B0503030101060003"/>
              </a:rPr>
              <a:t>rare antiretroviral resistance </a:t>
            </a:r>
          </a:p>
          <a:p>
            <a:pPr algn="ctr"/>
            <a:endParaRPr lang="en-US" sz="3000" dirty="0">
              <a:latin typeface="Raleway" panose="020B0503030101060003"/>
            </a:endParaRPr>
          </a:p>
          <a:p>
            <a:pPr algn="ctr"/>
            <a:endParaRPr lang="en-US" sz="3000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43899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Efficacy:</a:t>
            </a:r>
            <a:r>
              <a:rPr lang="en-US" dirty="0" smtClean="0"/>
              <a:t> Reproductive Safety</a:t>
            </a:r>
            <a:endParaRPr lang="en-US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790946" y="3465646"/>
            <a:ext cx="20639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err="1">
                <a:solidFill>
                  <a:srgbClr val="000000"/>
                </a:solidFill>
                <a:latin typeface="Raleway" panose="020B0503030101060003"/>
              </a:rPr>
              <a:t>Mugo</a:t>
            </a:r>
            <a:r>
              <a:rPr lang="en-US" altLang="en-US" sz="1000" dirty="0">
                <a:solidFill>
                  <a:srgbClr val="000000"/>
                </a:solidFill>
                <a:latin typeface="Raleway" panose="020B0503030101060003"/>
              </a:rPr>
              <a:t> et al. JAMA 2014</a:t>
            </a: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  <a:latin typeface="Raleway" panose="020B0503030101060003"/>
              </a:rPr>
              <a:t>Matthews et al. JAIDS 2013</a:t>
            </a: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err="1">
                <a:solidFill>
                  <a:srgbClr val="000000"/>
                </a:solidFill>
                <a:latin typeface="Raleway" panose="020B0503030101060003"/>
              </a:rPr>
              <a:t>Murnane</a:t>
            </a:r>
            <a:r>
              <a:rPr lang="en-US" altLang="en-US" sz="1000" dirty="0">
                <a:solidFill>
                  <a:srgbClr val="000000"/>
                </a:solidFill>
                <a:latin typeface="Raleway" panose="020B0503030101060003"/>
              </a:rPr>
              <a:t> et al. AIDS 2014</a:t>
            </a: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err="1">
                <a:solidFill>
                  <a:srgbClr val="000000"/>
                </a:solidFill>
                <a:latin typeface="Raleway" panose="020B0503030101060003"/>
              </a:rPr>
              <a:t>Heffron</a:t>
            </a:r>
            <a:r>
              <a:rPr lang="en-US" altLang="en-US" sz="1000" dirty="0">
                <a:solidFill>
                  <a:srgbClr val="000000"/>
                </a:solidFill>
                <a:latin typeface="Raleway" panose="020B0503030101060003"/>
              </a:rPr>
              <a:t> et al. AIDS 2014</a:t>
            </a: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  <a:latin typeface="Raleway" panose="020B0503030101060003"/>
              </a:rPr>
              <a:t>Were et al. AIDS 2014</a:t>
            </a: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err="1">
                <a:solidFill>
                  <a:srgbClr val="000000"/>
                </a:solidFill>
                <a:latin typeface="Raleway" panose="020B0503030101060003"/>
              </a:rPr>
              <a:t>Mugwanya</a:t>
            </a:r>
            <a:r>
              <a:rPr lang="en-US" altLang="en-US" sz="1000" dirty="0">
                <a:solidFill>
                  <a:srgbClr val="000000"/>
                </a:solidFill>
                <a:latin typeface="Raleway" panose="020B0503030101060003"/>
              </a:rPr>
              <a:t> et al. </a:t>
            </a:r>
            <a:r>
              <a:rPr lang="en-US" altLang="en-US" sz="1000" dirty="0" err="1">
                <a:solidFill>
                  <a:srgbClr val="000000"/>
                </a:solidFill>
                <a:latin typeface="Raleway" panose="020B0503030101060003"/>
              </a:rPr>
              <a:t>PLoS</a:t>
            </a:r>
            <a:r>
              <a:rPr lang="en-US" altLang="en-US" sz="1000" dirty="0">
                <a:solidFill>
                  <a:srgbClr val="000000"/>
                </a:solidFill>
                <a:latin typeface="Raleway" panose="020B0503030101060003"/>
              </a:rPr>
              <a:t> Med </a:t>
            </a:r>
            <a:r>
              <a:rPr lang="en-US" altLang="en-US" sz="1000" dirty="0" smtClean="0">
                <a:solidFill>
                  <a:srgbClr val="000000"/>
                </a:solidFill>
                <a:latin typeface="Raleway" panose="020B0503030101060003"/>
              </a:rPr>
              <a:t>2016</a:t>
            </a: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smtClean="0">
                <a:solidFill>
                  <a:srgbClr val="000000"/>
                </a:solidFill>
                <a:latin typeface="Raleway" panose="020B0503030101060003"/>
              </a:rPr>
              <a:t>Mofenson et al. AIDS 2017</a:t>
            </a:r>
          </a:p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smtClean="0">
                <a:solidFill>
                  <a:srgbClr val="000000"/>
                </a:solidFill>
                <a:latin typeface="Raleway" panose="020B0503030101060003"/>
              </a:rPr>
              <a:t>Heffron et al. AIDS 2018</a:t>
            </a:r>
            <a:endParaRPr lang="en-US" altLang="en-US" sz="1000" dirty="0">
              <a:solidFill>
                <a:srgbClr val="000000"/>
              </a:solidFill>
              <a:latin typeface="Raleway" panose="020B050303010106000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52C381-8808-45A9-A4F6-756BC9869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638550"/>
            <a:ext cx="2101936" cy="116482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958C53AB-679A-45F4-9660-3DC86C18AB81}"/>
              </a:ext>
            </a:extLst>
          </p:cNvPr>
          <p:cNvSpPr txBox="1">
            <a:spLocks/>
          </p:cNvSpPr>
          <p:nvPr/>
        </p:nvSpPr>
        <p:spPr>
          <a:xfrm>
            <a:off x="152400" y="1054458"/>
            <a:ext cx="6553200" cy="2821285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ts val="2600"/>
              </a:lnSpc>
              <a:spcAft>
                <a:spcPts val="600"/>
              </a:spcAft>
              <a:buNone/>
              <a:defRPr/>
            </a:pPr>
            <a:r>
              <a:rPr lang="en-US" dirty="0" smtClean="0"/>
              <a:t>Through an intentional series of studies, PrEP has </a:t>
            </a:r>
            <a:r>
              <a:rPr lang="en-US" dirty="0" err="1" smtClean="0"/>
              <a:t>has</a:t>
            </a:r>
            <a:r>
              <a:rPr lang="en-US" dirty="0" smtClean="0"/>
              <a:t> been found to appear safe across the reproductive life cycle:</a:t>
            </a:r>
            <a:endParaRPr lang="en-US" dirty="0"/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 smtClean="0"/>
              <a:t>Conception / Safer Conception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 smtClean="0"/>
              <a:t>Pregnancy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 smtClean="0"/>
              <a:t>Lactation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 smtClean="0"/>
              <a:t>Contraception</a:t>
            </a:r>
          </a:p>
          <a:p>
            <a:pPr marL="0" indent="0" algn="ctr" fontAlgn="auto">
              <a:lnSpc>
                <a:spcPts val="2600"/>
              </a:lnSpc>
              <a:spcAft>
                <a:spcPts val="600"/>
              </a:spcAft>
              <a:buNone/>
              <a:defRPr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307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Efficacy: </a:t>
            </a:r>
            <a:r>
              <a:rPr lang="en-US" dirty="0" smtClean="0"/>
              <a:t>Regulatory Approval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08864" y="2615486"/>
            <a:ext cx="3829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hangingPunct="1">
              <a:defRPr/>
            </a:pPr>
            <a:r>
              <a:rPr lang="en-ZA" sz="105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Guidelines “..</a:t>
            </a:r>
            <a:r>
              <a:rPr lang="en-US" sz="105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use of daily oral pre-exposure prophylaxis is recommended as an additional prevention choice for people at substantial risk of HIV infection as part of combination prevention approaches..”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1" y="1276349"/>
            <a:ext cx="5691749" cy="163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3" y="2439339"/>
            <a:ext cx="6060908" cy="109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027635" y="3700728"/>
            <a:ext cx="33955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900" dirty="0">
                <a:solidFill>
                  <a:srgbClr val="000000"/>
                </a:solidFill>
              </a:rPr>
              <a:t>Deborah </a:t>
            </a:r>
            <a:r>
              <a:rPr lang="en-US" altLang="en-US" sz="900" dirty="0" err="1">
                <a:solidFill>
                  <a:srgbClr val="000000"/>
                </a:solidFill>
              </a:rPr>
              <a:t>Birnkrant</a:t>
            </a:r>
            <a:r>
              <a:rPr lang="en-US" altLang="en-US" sz="900" dirty="0">
                <a:solidFill>
                  <a:srgbClr val="000000"/>
                </a:solidFill>
              </a:rPr>
              <a:t>, director of the Division of Antiviral Products, US FDA, 16 July 2012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71550"/>
            <a:ext cx="6203949" cy="34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>
                <a:solidFill>
                  <a:srgbClr val="FF0000"/>
                </a:solidFill>
              </a:rPr>
              <a:t>efficacy</a:t>
            </a:r>
            <a:r>
              <a:rPr lang="en-US" i="1" dirty="0"/>
              <a:t> to </a:t>
            </a:r>
            <a:r>
              <a:rPr lang="en-US" i="1" dirty="0" smtClean="0"/>
              <a:t>effectiveness to impact</a:t>
            </a:r>
            <a:endParaRPr lang="en-US" i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8353" y="28765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PrEP</a:t>
            </a:r>
            <a:r>
              <a:rPr kumimoji="0" lang="en-US" altLang="en-US" sz="7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 works</a:t>
            </a:r>
            <a:endParaRPr kumimoji="0" lang="en-US" sz="7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aleway" panose="020B0503030101060003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7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/>
              <a:t>efficacy to </a:t>
            </a:r>
            <a:r>
              <a:rPr lang="en-US" i="1" dirty="0" smtClean="0">
                <a:solidFill>
                  <a:srgbClr val="FF0000"/>
                </a:solidFill>
              </a:rPr>
              <a:t>effectiveness</a:t>
            </a:r>
            <a:r>
              <a:rPr lang="en-US" i="1" dirty="0" smtClean="0"/>
              <a:t> to impact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381000" y="3105150"/>
            <a:ext cx="17526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Clinical Trials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3105150"/>
            <a:ext cx="1752600" cy="129540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Open-Label Extensions &amp; Demonstration Projects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3105150"/>
            <a:ext cx="18288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Implementation and Scale-Up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37562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Effectiveness</a:t>
            </a:r>
            <a:r>
              <a:rPr lang="en-US" dirty="0" smtClean="0"/>
              <a:t> &gt; Efficacy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1450" y="895350"/>
            <a:ext cx="6629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 eaLnBrk="1" hangingPunct="1">
              <a:buNone/>
              <a:defRPr/>
            </a:pPr>
            <a:r>
              <a:rPr lang="en-US" altLang="en-US" sz="1800" dirty="0" smtClean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In health, we </a:t>
            </a:r>
            <a:r>
              <a:rPr lang="en-US" altLang="en-US" sz="1800" dirty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expect that </a:t>
            </a:r>
            <a:r>
              <a:rPr lang="en-US" altLang="en-US" sz="1800" b="1" dirty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efficacy measured in clinical trials </a:t>
            </a:r>
            <a:r>
              <a:rPr lang="en-US" altLang="en-US" sz="1800" dirty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will be the best we can hope for, and that </a:t>
            </a:r>
            <a:r>
              <a:rPr lang="en-US" altLang="en-US" sz="1800" b="1" dirty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effectiveness in implementation settings </a:t>
            </a:r>
            <a:r>
              <a:rPr lang="en-US" altLang="en-US" sz="1800" dirty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will </a:t>
            </a:r>
            <a:r>
              <a:rPr lang="en-US" altLang="en-US" sz="1800" u="sng" dirty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always </a:t>
            </a:r>
            <a:r>
              <a:rPr lang="en-US" altLang="en-US" sz="1800" dirty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be </a:t>
            </a:r>
            <a:r>
              <a:rPr lang="en-US" altLang="en-US" sz="1800" dirty="0" smtClean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less.  </a:t>
            </a:r>
          </a:p>
          <a:p>
            <a:pPr marL="0" lvl="1" algn="ctr" eaLnBrk="1" hangingPunct="1">
              <a:buNone/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PrEP has been the opposite.  </a:t>
            </a:r>
            <a:endParaRPr lang="en-US" altLang="en-US" sz="2000" b="1" dirty="0">
              <a:solidFill>
                <a:srgbClr val="000000"/>
              </a:solidFill>
              <a:latin typeface="Raleway" panose="020B0503030101060003"/>
              <a:sym typeface="Wingdings" panose="05000000000000000000" pitchFamily="2" charset="2"/>
            </a:endParaRPr>
          </a:p>
          <a:p>
            <a:pPr marL="0" lvl="1" algn="ctr" eaLnBrk="1" hangingPunct="1">
              <a:buNone/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Raleway" panose="020B0503030101060003"/>
                <a:sym typeface="Wingdings" panose="05000000000000000000" pitchFamily="2" charset="2"/>
              </a:rPr>
              <a:t>. </a:t>
            </a:r>
            <a:endParaRPr lang="en-US" altLang="en-US" sz="2000" dirty="0">
              <a:solidFill>
                <a:srgbClr val="000000"/>
              </a:solidFill>
              <a:latin typeface="Raleway" panose="020B0503030101060003"/>
              <a:sym typeface="Wingdings" panose="05000000000000000000" pitchFamily="2" charset="2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404512"/>
              </p:ext>
            </p:extLst>
          </p:nvPr>
        </p:nvGraphicFramePr>
        <p:xfrm>
          <a:off x="228600" y="2160983"/>
          <a:ext cx="6400800" cy="217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xmlns="" val="23993116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xmlns="" val="2612662366"/>
                    </a:ext>
                  </a:extLst>
                </a:gridCol>
              </a:tblGrid>
              <a:tr h="14232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solidFill>
                            <a:schemeClr val="tx1"/>
                          </a:solidFill>
                          <a:latin typeface="Raleway" panose="020B0503030101060003"/>
                        </a:rPr>
                        <a:t>Effectiveness</a:t>
                      </a:r>
                      <a:endParaRPr lang="en-US" sz="2500" dirty="0">
                        <a:solidFill>
                          <a:schemeClr val="tx1"/>
                        </a:solidFill>
                        <a:latin typeface="Raleway" panose="020B0503030101060003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solidFill>
                            <a:schemeClr val="tx1"/>
                          </a:solidFill>
                          <a:latin typeface="Raleway" panose="020B0503030101060003"/>
                        </a:rPr>
                        <a:t>Efficacy</a:t>
                      </a:r>
                      <a:endParaRPr lang="en-US" sz="2500" dirty="0">
                        <a:solidFill>
                          <a:schemeClr val="tx1"/>
                        </a:solidFill>
                        <a:latin typeface="Raleway" panose="020B0503030101060003"/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118539912"/>
                  </a:ext>
                </a:extLst>
              </a:tr>
              <a:tr h="54875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Raleway" panose="020B0503030101060003"/>
                        </a:rPr>
                        <a:t>PROUD</a:t>
                      </a:r>
                      <a:r>
                        <a:rPr lang="en-US" sz="2500" baseline="0" dirty="0" smtClean="0">
                          <a:latin typeface="Raleway" panose="020B0503030101060003"/>
                        </a:rPr>
                        <a:t> = 86%</a:t>
                      </a:r>
                    </a:p>
                    <a:p>
                      <a:pPr algn="ctr"/>
                      <a:r>
                        <a:rPr lang="en-US" sz="2500" baseline="0" dirty="0" smtClean="0">
                          <a:latin typeface="Raleway" panose="020B0503030101060003"/>
                        </a:rPr>
                        <a:t>(nearly all adherent)</a:t>
                      </a:r>
                      <a:endParaRPr lang="en-US" sz="2500" dirty="0">
                        <a:latin typeface="Raleway" panose="020B0503030101060003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Raleway" panose="020B0503030101060003"/>
                        </a:rPr>
                        <a:t>iPrEx</a:t>
                      </a:r>
                      <a:r>
                        <a:rPr lang="en-US" sz="2500" baseline="0" dirty="0" smtClean="0">
                          <a:latin typeface="Raleway" panose="020B0503030101060003"/>
                        </a:rPr>
                        <a:t> = 44% </a:t>
                      </a:r>
                    </a:p>
                    <a:p>
                      <a:pPr algn="ctr"/>
                      <a:r>
                        <a:rPr lang="en-US" sz="2500" baseline="0" dirty="0" smtClean="0">
                          <a:latin typeface="Raleway" panose="020B0503030101060003"/>
                        </a:rPr>
                        <a:t>(51% adherent)</a:t>
                      </a:r>
                      <a:endParaRPr lang="en-US" sz="2500" dirty="0" smtClean="0">
                        <a:latin typeface="Raleway" panose="020B0503030101060003"/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1879373603"/>
                  </a:ext>
                </a:extLst>
              </a:tr>
              <a:tr h="54875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Raleway" panose="020B0503030101060003"/>
                        </a:rPr>
                        <a:t>Partners Demo</a:t>
                      </a:r>
                      <a:r>
                        <a:rPr lang="en-US" sz="1200" b="1" baseline="0" dirty="0" smtClean="0">
                          <a:latin typeface="Raleway" panose="020B0503030101060003"/>
                        </a:rPr>
                        <a:t> </a:t>
                      </a:r>
                      <a:r>
                        <a:rPr lang="en-US" sz="2500" baseline="0" dirty="0" smtClean="0">
                          <a:latin typeface="Raleway" panose="020B0503030101060003"/>
                        </a:rPr>
                        <a:t>= 95%</a:t>
                      </a:r>
                    </a:p>
                    <a:p>
                      <a:pPr algn="ctr"/>
                      <a:r>
                        <a:rPr lang="en-US" sz="2500" baseline="0" dirty="0" smtClean="0">
                          <a:latin typeface="Raleway" panose="020B0503030101060003"/>
                        </a:rPr>
                        <a:t>(85% adherent)</a:t>
                      </a:r>
                      <a:endParaRPr lang="en-US" sz="2500" dirty="0" smtClean="0">
                        <a:latin typeface="Raleway" panose="020B0503030101060003"/>
                      </a:endParaRPr>
                    </a:p>
                  </a:txBody>
                  <a:tcPr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>
                          <a:latin typeface="Raleway" panose="020B0503030101060003"/>
                        </a:rPr>
                        <a:t>Partners PrEP</a:t>
                      </a:r>
                      <a:r>
                        <a:rPr lang="en-US" sz="2500" b="1" baseline="0" dirty="0" smtClean="0">
                          <a:latin typeface="Raleway" panose="020B0503030101060003"/>
                        </a:rPr>
                        <a:t> </a:t>
                      </a:r>
                      <a:r>
                        <a:rPr lang="en-US" sz="2500" baseline="0" dirty="0" smtClean="0">
                          <a:latin typeface="Raleway" panose="020B0503030101060003"/>
                        </a:rPr>
                        <a:t>= 75%</a:t>
                      </a:r>
                    </a:p>
                    <a:p>
                      <a:pPr algn="ctr"/>
                      <a:r>
                        <a:rPr lang="en-US" sz="2500" baseline="0" dirty="0" smtClean="0">
                          <a:latin typeface="Raleway" panose="020B0503030101060003"/>
                        </a:rPr>
                        <a:t>(81% adherent)</a:t>
                      </a:r>
                      <a:endParaRPr lang="en-US" sz="2500" dirty="0" smtClean="0">
                        <a:latin typeface="Raleway" panose="020B0503030101060003"/>
                      </a:endParaRPr>
                    </a:p>
                  </a:txBody>
                  <a:tcPr marT="45730" marB="45730"/>
                </a:tc>
                <a:extLst>
                  <a:ext uri="{0D108BD9-81ED-4DB2-BD59-A6C34878D82A}">
                    <a16:rowId xmlns:a16="http://schemas.microsoft.com/office/drawing/2014/main" xmlns="" val="2694520457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1450" y="4476750"/>
            <a:ext cx="36545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 smtClean="0">
                <a:solidFill>
                  <a:srgbClr val="000000"/>
                </a:solidFill>
                <a:latin typeface="Raleway" panose="020B0503030101060003"/>
              </a:rPr>
              <a:t>McCormack et al. Lancet 2016; Baeten et al. </a:t>
            </a:r>
            <a:r>
              <a:rPr lang="en-US" altLang="en-US" sz="1000" dirty="0" err="1" smtClean="0">
                <a:solidFill>
                  <a:srgbClr val="000000"/>
                </a:solidFill>
                <a:latin typeface="Raleway" panose="020B0503030101060003"/>
              </a:rPr>
              <a:t>PLoS</a:t>
            </a:r>
            <a:r>
              <a:rPr lang="en-US" altLang="en-US" sz="1000" dirty="0" smtClean="0">
                <a:solidFill>
                  <a:srgbClr val="000000"/>
                </a:solidFill>
                <a:latin typeface="Raleway" panose="020B0503030101060003"/>
              </a:rPr>
              <a:t> Med 2016</a:t>
            </a:r>
            <a:endParaRPr lang="en-US" altLang="en-US" sz="1000" dirty="0">
              <a:solidFill>
                <a:srgbClr val="000000"/>
              </a:solidFill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225771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Effectiveness: </a:t>
            </a:r>
            <a:r>
              <a:rPr lang="en-US" dirty="0" smtClean="0"/>
              <a:t>Real-World </a:t>
            </a:r>
            <a:endParaRPr lang="en-US" dirty="0"/>
          </a:p>
        </p:txBody>
      </p:sp>
      <p:sp>
        <p:nvSpPr>
          <p:cNvPr id="3" name="Content Placeholder 5"/>
          <p:cNvSpPr>
            <a:spLocks noGrp="1"/>
          </p:cNvSpPr>
          <p:nvPr>
            <p:ph idx="1"/>
          </p:nvPr>
        </p:nvSpPr>
        <p:spPr>
          <a:xfrm>
            <a:off x="4572000" y="1504950"/>
            <a:ext cx="2133600" cy="3200400"/>
          </a:xfrm>
        </p:spPr>
        <p:txBody>
          <a:bodyPr/>
          <a:lstStyle/>
          <a:p>
            <a:pPr marL="0" lvl="1" indent="0" algn="ctr">
              <a:buNone/>
            </a:pPr>
            <a:r>
              <a:rPr lang="en-US" altLang="en-US" sz="2000" dirty="0" smtClean="0"/>
              <a:t>STI rates were high, but no HIV occurred, in one large PrEP program from the US </a:t>
            </a:r>
          </a:p>
          <a:p>
            <a:pPr marL="0" lvl="1" indent="0" algn="ctr">
              <a:buNone/>
            </a:pPr>
            <a:r>
              <a:rPr lang="en-US" altLang="en-US" sz="1200" dirty="0" smtClean="0"/>
              <a:t>(Volk et al. </a:t>
            </a:r>
            <a:r>
              <a:rPr lang="en-US" altLang="en-US" sz="1200" dirty="0" err="1" smtClean="0"/>
              <a:t>Clin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Infec</a:t>
            </a:r>
            <a:r>
              <a:rPr lang="en-US" altLang="en-US" sz="1200" dirty="0" smtClean="0"/>
              <a:t> Dis 2015)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692819"/>
              </p:ext>
            </p:extLst>
          </p:nvPr>
        </p:nvGraphicFramePr>
        <p:xfrm>
          <a:off x="76200" y="1047750"/>
          <a:ext cx="44196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109661" y="1117600"/>
            <a:ext cx="2373923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1200" dirty="0">
                <a:solidFill>
                  <a:schemeClr val="tx1"/>
                </a:solidFill>
              </a:rPr>
              <a:t>Kaiser-Permanente, CA, USA</a:t>
            </a:r>
          </a:p>
          <a:p>
            <a:pPr algn="ctr">
              <a:defRPr/>
            </a:pPr>
            <a:r>
              <a:rPr lang="en-US" altLang="en-US" sz="1200" dirty="0">
                <a:solidFill>
                  <a:schemeClr val="tx1"/>
                </a:solidFill>
              </a:rPr>
              <a:t>N=657</a:t>
            </a:r>
          </a:p>
          <a:p>
            <a:pPr algn="ctr">
              <a:defRPr/>
            </a:pPr>
            <a:r>
              <a:rPr lang="en-US" altLang="en-US" sz="1200" dirty="0">
                <a:solidFill>
                  <a:schemeClr val="tx1"/>
                </a:solidFill>
              </a:rPr>
              <a:t>12-month cumulative STI percentages</a:t>
            </a:r>
          </a:p>
        </p:txBody>
      </p:sp>
    </p:spTree>
    <p:extLst>
      <p:ext uri="{BB962C8B-B14F-4D97-AF65-F5344CB8AC3E}">
        <p14:creationId xmlns:p14="http://schemas.microsoft.com/office/powerpoint/2010/main" val="375833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Effectiveness: </a:t>
            </a:r>
            <a:r>
              <a:rPr lang="en-US" dirty="0" smtClean="0"/>
              <a:t>HIV incidence  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63229"/>
            <a:ext cx="6210300" cy="35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Image result for achilles he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504950"/>
            <a:ext cx="4035425" cy="22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816737"/>
            <a:ext cx="3320652" cy="3716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482" y="3534345"/>
            <a:ext cx="3308893" cy="4822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Effectiveness:</a:t>
            </a:r>
            <a:r>
              <a:rPr lang="en-US" dirty="0" smtClean="0"/>
              <a:t> Adherence</a:t>
            </a:r>
            <a:endParaRPr 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90" t="-1237" r="65852" b="1237"/>
          <a:stretch/>
        </p:blipFill>
        <p:spPr bwMode="auto">
          <a:xfrm>
            <a:off x="533400" y="1809750"/>
            <a:ext cx="55657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43400" y="4256106"/>
            <a:ext cx="225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Raleway" panose="020B0503030101060003"/>
              </a:rPr>
              <a:t>Liu et al. JAMA Intern Med 2016</a:t>
            </a:r>
            <a:endParaRPr lang="en-US" sz="1200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2046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Disclosures &amp; Off-Label Use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28600" y="1063229"/>
            <a:ext cx="6400800" cy="33940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200" dirty="0"/>
              <a:t>I have received research funding for PrEP, microbicides, and related HIV prevention options from the Bill &amp; Melinda Gates Foundation, CDC, NIH, PEPFAR, and USAID.  For some research studies, medication has been donated by Gilead Sciences, the International Partnership for Microbicides, and other partners.  I have served on an advisory board for Gilead Sciences. </a:t>
            </a:r>
          </a:p>
          <a:p>
            <a:pPr eaLnBrk="1" hangingPunct="1">
              <a:lnSpc>
                <a:spcPct val="80000"/>
              </a:lnSpc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/>
              <a:t>FTC/TDF (</a:t>
            </a:r>
            <a:r>
              <a:rPr lang="en-US" altLang="en-US" sz="2200" dirty="0" err="1"/>
              <a:t>Truvada</a:t>
            </a:r>
            <a:r>
              <a:rPr lang="en-US" altLang="en-US" sz="2200" dirty="0"/>
              <a:t>®) PrEP, used daily, has a formal label indication in </a:t>
            </a:r>
            <a:r>
              <a:rPr lang="en-US" altLang="en-US" sz="2200" dirty="0" smtClean="0"/>
              <a:t>several countries</a:t>
            </a:r>
            <a:r>
              <a:rPr lang="en-US" altLang="en-US" sz="2200" dirty="0"/>
              <a:t>.  Other dosing strategies for combination FTC/TDF and other uses of </a:t>
            </a:r>
            <a:r>
              <a:rPr lang="en-US" altLang="en-US" sz="2200" dirty="0" err="1"/>
              <a:t>antiretrovirals</a:t>
            </a:r>
            <a:r>
              <a:rPr lang="en-US" altLang="en-US" sz="2200" dirty="0"/>
              <a:t> for HIV prevention</a:t>
            </a:r>
            <a:r>
              <a:rPr lang="en-US" altLang="en-US" sz="1200" dirty="0"/>
              <a:t> </a:t>
            </a:r>
            <a:r>
              <a:rPr lang="en-US" altLang="en-US" sz="2200" dirty="0"/>
              <a:t>have normative agency recommendations without formal label approval.</a:t>
            </a:r>
          </a:p>
        </p:txBody>
      </p:sp>
    </p:spTree>
    <p:extLst>
      <p:ext uri="{BB962C8B-B14F-4D97-AF65-F5344CB8AC3E}">
        <p14:creationId xmlns:p14="http://schemas.microsoft.com/office/powerpoint/2010/main" val="215840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Effectiveness: </a:t>
            </a:r>
            <a:r>
              <a:rPr lang="en-US" dirty="0" smtClean="0"/>
              <a:t>What PrEP Offers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500" y="1003300"/>
            <a:ext cx="64770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Raleway" panose="020B0503030101060003"/>
                <a:ea typeface="ＭＳ Ｐゴシック" pitchFamily="34" charset="-128"/>
              </a:rPr>
              <a:t>What PrEP-takers </a:t>
            </a:r>
            <a:r>
              <a:rPr lang="en-US" altLang="en-US" sz="2400" b="1" dirty="0" smtClean="0">
                <a:solidFill>
                  <a:srgbClr val="000000"/>
                </a:solidFill>
                <a:latin typeface="Raleway" panose="020B0503030101060003"/>
                <a:ea typeface="ＭＳ Ｐゴシック" pitchFamily="34" charset="-128"/>
              </a:rPr>
              <a:t>say:</a:t>
            </a:r>
            <a:endParaRPr lang="en-US" altLang="en-US" sz="2400" b="1" dirty="0">
              <a:solidFill>
                <a:srgbClr val="000000"/>
              </a:solidFill>
              <a:latin typeface="Raleway" panose="020B0503030101060003"/>
              <a:ea typeface="ＭＳ Ｐゴシック" pitchFamily="34" charset="-128"/>
            </a:endParaRPr>
          </a:p>
          <a:p>
            <a:pPr lvl="1"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Raleway" panose="020B0503030101060003"/>
                <a:ea typeface="ＭＳ Ｐゴシック" pitchFamily="34" charset="-128"/>
              </a:rPr>
              <a:t>Decreased anxiety, increased self-efficacy</a:t>
            </a:r>
            <a:endParaRPr lang="en-US" altLang="en-US" sz="2400" dirty="0">
              <a:solidFill>
                <a:srgbClr val="000000"/>
              </a:solidFill>
              <a:latin typeface="Raleway" panose="020B0503030101060003"/>
              <a:ea typeface="ＭＳ Ｐゴシック" pitchFamily="34" charset="-128"/>
            </a:endParaRPr>
          </a:p>
          <a:p>
            <a:pPr lvl="1">
              <a:defRPr/>
            </a:pPr>
            <a:r>
              <a:rPr lang="en-US" altLang="en-US" sz="2400" dirty="0">
                <a:solidFill>
                  <a:srgbClr val="000000"/>
                </a:solidFill>
                <a:latin typeface="Raleway" panose="020B0503030101060003"/>
                <a:ea typeface="ＭＳ Ｐゴシック" pitchFamily="34" charset="-128"/>
              </a:rPr>
              <a:t>Increased communication, disclosure, trust</a:t>
            </a:r>
          </a:p>
          <a:p>
            <a:pPr lvl="1">
              <a:defRPr/>
            </a:pPr>
            <a:r>
              <a:rPr lang="en-US" altLang="en-US" sz="2400" dirty="0" smtClean="0">
                <a:solidFill>
                  <a:srgbClr val="000000"/>
                </a:solidFill>
                <a:latin typeface="Raleway" panose="020B0503030101060003"/>
                <a:ea typeface="ＭＳ Ｐゴシック" pitchFamily="34" charset="-128"/>
              </a:rPr>
              <a:t>Increased </a:t>
            </a:r>
            <a:r>
              <a:rPr lang="en-US" altLang="en-US" sz="2400" dirty="0">
                <a:solidFill>
                  <a:srgbClr val="000000"/>
                </a:solidFill>
                <a:latin typeface="Raleway" panose="020B0503030101060003"/>
                <a:ea typeface="ＭＳ Ｐゴシック" pitchFamily="34" charset="-128"/>
              </a:rPr>
              <a:t>sexual pleasure &amp; intimacy </a:t>
            </a:r>
          </a:p>
          <a:p>
            <a:pPr lvl="1" eaLnBrk="1" hangingPunct="1">
              <a:defRPr/>
            </a:pPr>
            <a:endParaRPr lang="en-US" altLang="en-US" sz="2400" dirty="0">
              <a:solidFill>
                <a:srgbClr val="000000"/>
              </a:solidFill>
              <a:latin typeface="Raleway" panose="020B0503030101060003"/>
            </a:endParaRPr>
          </a:p>
        </p:txBody>
      </p:sp>
      <p:pic>
        <p:nvPicPr>
          <p:cNvPr id="6" name="Picture 2" descr="C:\Users\Jared B\Dropbox\Meetings\R4P -- Cape Town 2014\Files\Truvada-wh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6920" b="20905"/>
          <a:stretch>
            <a:fillRect/>
          </a:stretch>
        </p:blipFill>
        <p:spPr bwMode="auto">
          <a:xfrm>
            <a:off x="2049956" y="3134245"/>
            <a:ext cx="268400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14" y="3105150"/>
            <a:ext cx="1553095" cy="155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9367" t="5866" r="2531" b="15920"/>
          <a:stretch/>
        </p:blipFill>
        <p:spPr>
          <a:xfrm>
            <a:off x="4976812" y="3094139"/>
            <a:ext cx="1524000" cy="16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/>
              <a:t>efficacy to </a:t>
            </a:r>
            <a:r>
              <a:rPr lang="en-US" i="1" dirty="0" smtClean="0">
                <a:solidFill>
                  <a:srgbClr val="FF0000"/>
                </a:solidFill>
              </a:rPr>
              <a:t>effectiveness</a:t>
            </a:r>
            <a:r>
              <a:rPr lang="en-US" i="1" dirty="0" smtClean="0"/>
              <a:t> to impact</a:t>
            </a:r>
            <a:endParaRPr lang="en-US" i="1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18353" y="28765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PrEP</a:t>
            </a:r>
            <a:r>
              <a:rPr kumimoji="0" lang="en-US" altLang="en-US" sz="7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 is workable</a:t>
            </a:r>
            <a:endParaRPr kumimoji="0" lang="en-US" sz="7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aleway" panose="020B0503030101060003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87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/>
              <a:t>efficacy to </a:t>
            </a:r>
            <a:r>
              <a:rPr lang="en-US" i="1" dirty="0" smtClean="0"/>
              <a:t>effectiveness to </a:t>
            </a:r>
            <a:r>
              <a:rPr lang="en-US" i="1" dirty="0" smtClean="0">
                <a:solidFill>
                  <a:srgbClr val="FF0000"/>
                </a:solidFill>
              </a:rPr>
              <a:t>impact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105150"/>
            <a:ext cx="17526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Clinical Trials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3105150"/>
            <a:ext cx="17526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Open-Label Extensions &amp; Demonstration Projects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3105150"/>
            <a:ext cx="1828800" cy="129540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Implementation and Scale-Up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4471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Impact:</a:t>
            </a:r>
            <a:r>
              <a:rPr lang="en-US" dirty="0" smtClean="0"/>
              <a:t> Normative Guidance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3424286" y="2647828"/>
            <a:ext cx="2743200" cy="1731243"/>
          </a:xfrm>
          <a:prstGeom prst="wedgeRoundRectCallout">
            <a:avLst>
              <a:gd name="adj1" fmla="val -68639"/>
              <a:gd name="adj2" fmla="val 51627"/>
              <a:gd name="adj3" fmla="val 16667"/>
            </a:avLst>
          </a:prstGeom>
          <a:solidFill>
            <a:srgbClr val="00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39992"/>
            <a:ext cx="2151518" cy="332071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646886" y="2800350"/>
            <a:ext cx="2468319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hangingPunct="1">
              <a:defRPr/>
            </a:pPr>
            <a:r>
              <a:rPr lang="en-ZA" sz="105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Guidelines “..</a:t>
            </a:r>
            <a:r>
              <a:rPr lang="en-US" sz="105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use of daily oral pre-exposure prophylaxis is recommended as an additional prevention choice for people at substantial risk of HIV infection as part of combination prevention approaches..”</a:t>
            </a:r>
          </a:p>
        </p:txBody>
      </p:sp>
    </p:spTree>
    <p:extLst>
      <p:ext uri="{BB962C8B-B14F-4D97-AF65-F5344CB8AC3E}">
        <p14:creationId xmlns:p14="http://schemas.microsoft.com/office/powerpoint/2010/main" val="48758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 </a:t>
            </a:r>
            <a:r>
              <a:rPr lang="en-US" dirty="0" smtClean="0"/>
              <a:t>Slow to Start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767387" y="4102528"/>
            <a:ext cx="86042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200" dirty="0">
                <a:solidFill>
                  <a:srgbClr val="000000"/>
                </a:solidFill>
                <a:latin typeface="Arial"/>
              </a:rPr>
              <a:t>2013</a:t>
            </a:r>
            <a:endParaRPr lang="en-US" sz="2400" dirty="0">
              <a:solidFill>
                <a:srgbClr val="000000"/>
              </a:solidFill>
              <a:latin typeface="Arial"/>
              <a:sym typeface="Wingdings" pitchFamily="2" charset="2"/>
            </a:endParaRPr>
          </a:p>
          <a:p>
            <a:pPr marL="0" indent="0" eaLnBrk="1" hangingPunct="1">
              <a:buNone/>
              <a:defRPr/>
            </a:pPr>
            <a:endParaRPr lang="en-US" sz="1600" dirty="0">
              <a:solidFill>
                <a:srgbClr val="808080"/>
              </a:solidFill>
              <a:latin typeface="Arial"/>
            </a:endParaRPr>
          </a:p>
          <a:p>
            <a:pPr eaLnBrk="1" hangingPunct="1">
              <a:defRPr/>
            </a:pPr>
            <a:endParaRPr lang="en-US" sz="2400" i="1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59" y="1123950"/>
            <a:ext cx="5551941" cy="346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79" y="3181350"/>
            <a:ext cx="1144921" cy="9144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4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 </a:t>
            </a:r>
            <a:r>
              <a:rPr lang="en-US" dirty="0" smtClean="0"/>
              <a:t>Growth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33550"/>
            <a:ext cx="5105400" cy="25696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43214" y="4171950"/>
            <a:ext cx="155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Cohen, Science, March 2018 &amp; WHO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2487" y="1123950"/>
            <a:ext cx="5181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estimate ~300-350,000 cumulative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date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 </a:t>
            </a:r>
            <a:r>
              <a:rPr lang="en-US" dirty="0" smtClean="0"/>
              <a:t>New Prevention Messaging </a:t>
            </a:r>
            <a:endParaRPr lang="en-US" dirty="0"/>
          </a:p>
        </p:txBody>
      </p:sp>
      <p:pic>
        <p:nvPicPr>
          <p:cNvPr id="6" name="Picture 10" descr="C:\Users\Jared B\Dropbox\Meetings\Canada HIV May 2016\files\swal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9174"/>
            <a:ext cx="1295400" cy="1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Jared B\Dropbox\Meetings\Canada HIV May 2016\files\cha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1" y="3859356"/>
            <a:ext cx="18002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7" y="1352550"/>
            <a:ext cx="1928813" cy="257175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16385" y="985837"/>
            <a:ext cx="1823627" cy="1805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385" y="2876550"/>
            <a:ext cx="1891902" cy="1874165"/>
          </a:xfrm>
          <a:prstGeom prst="rect">
            <a:avLst/>
          </a:prstGeom>
        </p:spPr>
      </p:pic>
      <p:pic>
        <p:nvPicPr>
          <p:cNvPr id="12" name="Picture 2" descr="Image result for transgender hiv pre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6" y="2746283"/>
            <a:ext cx="1699553" cy="113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</a:t>
            </a:r>
            <a:r>
              <a:rPr lang="en-US" dirty="0" smtClean="0"/>
              <a:t> Normalization &amp; Stigma</a:t>
            </a:r>
            <a:endParaRPr lang="en-US" dirty="0"/>
          </a:p>
        </p:txBody>
      </p:sp>
      <p:pic>
        <p:nvPicPr>
          <p:cNvPr id="155650" name="Picture 2" descr="https://images.vice.com/vice/images/content-images/2016/10/24/ik-zat-een-dagje-op-grindr-om-jongens-te-vragen-wat-ze-van-prep-vinden-235-body-image-14773109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23950"/>
            <a:ext cx="18288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998841"/>
            <a:ext cx="3962400" cy="3501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545" y="2876550"/>
            <a:ext cx="1121880" cy="1121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7545" y="4070350"/>
            <a:ext cx="1121880" cy="609600"/>
          </a:xfrm>
          <a:prstGeom prst="rect">
            <a:avLst/>
          </a:prstGeom>
          <a:solidFill>
            <a:srgbClr val="0099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Raleway" panose="020B0503030101060003"/>
              </a:rPr>
              <a:t>P=P</a:t>
            </a:r>
            <a:endParaRPr lang="en-US" sz="3200" b="1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955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 </a:t>
            </a:r>
            <a:r>
              <a:rPr lang="en-US" dirty="0" smtClean="0"/>
              <a:t>Seattle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2284" y="1204299"/>
            <a:ext cx="2988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400" b="1" dirty="0">
                <a:solidFill>
                  <a:srgbClr val="000000"/>
                </a:solidFill>
                <a:latin typeface="Raleway" panose="020B0503030101060003"/>
              </a:rPr>
              <a:t>Knowledge &amp; Use of </a:t>
            </a:r>
            <a:r>
              <a:rPr lang="en-US" sz="1400" b="1" dirty="0" err="1">
                <a:solidFill>
                  <a:srgbClr val="000000"/>
                </a:solidFill>
                <a:latin typeface="Raleway" panose="020B0503030101060003"/>
              </a:rPr>
              <a:t>PrEP</a:t>
            </a:r>
            <a:r>
              <a:rPr lang="en-US" sz="1400" b="1" dirty="0">
                <a:solidFill>
                  <a:srgbClr val="000000"/>
                </a:solidFill>
                <a:latin typeface="Raleway" panose="020B0503030101060003"/>
              </a:rPr>
              <a:t> Among Seattle MSM Gay Pride Attendees, 2009-2017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0" y="4503819"/>
            <a:ext cx="515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dirty="0">
                <a:solidFill>
                  <a:srgbClr val="000000"/>
                </a:solidFill>
                <a:latin typeface="Raleway" panose="020B0503030101060003"/>
              </a:rPr>
              <a:t>Source: WA/KC 2017 HIV/AIDS Epidemiology Report &amp; Matt Golden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14" y="1919096"/>
            <a:ext cx="3874086" cy="202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442996" y="2442041"/>
            <a:ext cx="1224004" cy="2249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en-US" altLang="en-US" sz="1400" b="1" dirty="0">
                <a:solidFill>
                  <a:srgbClr val="000000"/>
                </a:solidFill>
                <a:latin typeface="Raleway" panose="020B0503030101060003"/>
              </a:rPr>
              <a:t>Heard of PrEP</a:t>
            </a:r>
          </a:p>
          <a:p>
            <a:pPr defTabSz="685800"/>
            <a:endParaRPr lang="en-US" altLang="en-US" sz="750" dirty="0">
              <a:solidFill>
                <a:srgbClr val="000000"/>
              </a:solidFill>
              <a:latin typeface="Raleway" panose="020B0503030101060003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895671" y="3200683"/>
            <a:ext cx="1360649" cy="23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b="1" kern="0" dirty="0">
                <a:solidFill>
                  <a:srgbClr val="000000"/>
                </a:solidFill>
                <a:latin typeface="Raleway" panose="020B0503030101060003"/>
              </a:rPr>
              <a:t>Ever Taken PrEP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42866" r="61266" b="53166"/>
          <a:stretch/>
        </p:blipFill>
        <p:spPr bwMode="auto">
          <a:xfrm>
            <a:off x="4934047" y="4088842"/>
            <a:ext cx="1047750" cy="31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27186" r="61266" b="68591"/>
          <a:stretch/>
        </p:blipFill>
        <p:spPr bwMode="auto">
          <a:xfrm>
            <a:off x="3753976" y="4064162"/>
            <a:ext cx="1044341" cy="33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31927" r="61266" b="64369"/>
          <a:stretch/>
        </p:blipFill>
        <p:spPr bwMode="auto">
          <a:xfrm>
            <a:off x="3801237" y="3742893"/>
            <a:ext cx="971550" cy="27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9" t="23021" r="29585" b="50775"/>
          <a:stretch/>
        </p:blipFill>
        <p:spPr bwMode="auto">
          <a:xfrm>
            <a:off x="3689318" y="2070153"/>
            <a:ext cx="2641968" cy="158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t="38536" r="64719" b="58174"/>
          <a:stretch/>
        </p:blipFill>
        <p:spPr bwMode="auto">
          <a:xfrm>
            <a:off x="4908518" y="3725990"/>
            <a:ext cx="1355466" cy="3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657600" y="1276350"/>
            <a:ext cx="2819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400" b="1" dirty="0">
                <a:solidFill>
                  <a:srgbClr val="000000"/>
                </a:solidFill>
                <a:latin typeface="Raleway" panose="020B0503030101060003"/>
                <a:cs typeface="Arial" charset="0"/>
              </a:rPr>
              <a:t>New HIV diagnoses, prevalence, AIDS diagnoses, and deaths, Seattle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01237" y="2163883"/>
            <a:ext cx="125968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Raleway" panose="020B0503030101060003"/>
              </a:rPr>
              <a:t>42% ↓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Raleway" panose="020B0503030101060003"/>
              </a:rPr>
              <a:t>in new infections since 2010</a:t>
            </a:r>
          </a:p>
        </p:txBody>
      </p:sp>
    </p:spTree>
    <p:extLst>
      <p:ext uri="{BB962C8B-B14F-4D97-AF65-F5344CB8AC3E}">
        <p14:creationId xmlns:p14="http://schemas.microsoft.com/office/powerpoint/2010/main" val="166315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 </a:t>
            </a:r>
            <a:r>
              <a:rPr lang="en-US" dirty="0" smtClean="0"/>
              <a:t>Big Cities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047750"/>
            <a:ext cx="647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Raleway" panose="020B0503030101060003"/>
              </a:rPr>
              <a:t>San Francisco</a:t>
            </a:r>
            <a:r>
              <a:rPr lang="en-US" sz="2800" dirty="0" smtClean="0">
                <a:latin typeface="Raleway" panose="020B0503030101060003"/>
              </a:rPr>
              <a:t>	50+% reduction in 			new HIV infections in 			the past decade</a:t>
            </a:r>
          </a:p>
          <a:p>
            <a:endParaRPr lang="en-US" sz="1200" dirty="0">
              <a:latin typeface="Raleway" panose="020B0503030101060003"/>
            </a:endParaRPr>
          </a:p>
          <a:p>
            <a:r>
              <a:rPr lang="en-US" sz="2800" i="1" dirty="0" smtClean="0">
                <a:latin typeface="Raleway" panose="020B0503030101060003"/>
              </a:rPr>
              <a:t>Sydney </a:t>
            </a:r>
            <a:r>
              <a:rPr lang="en-US" sz="2800" dirty="0" smtClean="0">
                <a:latin typeface="Raleway" panose="020B0503030101060003"/>
              </a:rPr>
              <a:t>		32% reduction with 			roll-out </a:t>
            </a:r>
          </a:p>
          <a:p>
            <a:endParaRPr lang="en-US" sz="1200" dirty="0">
              <a:latin typeface="Raleway" panose="020B0503030101060003"/>
            </a:endParaRPr>
          </a:p>
          <a:p>
            <a:r>
              <a:rPr lang="en-US" sz="2800" i="1" dirty="0" smtClean="0">
                <a:latin typeface="Raleway" panose="020B0503030101060003"/>
              </a:rPr>
              <a:t>London</a:t>
            </a:r>
            <a:r>
              <a:rPr lang="en-US" sz="2800" dirty="0" smtClean="0">
                <a:latin typeface="Raleway" panose="020B0503030101060003"/>
              </a:rPr>
              <a:t>		42% reduction in 2016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077384"/>
            <a:ext cx="2215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Raleway" panose="020B0503030101060003"/>
              </a:rPr>
              <a:t>SFDPH Annual Report 2017</a:t>
            </a:r>
          </a:p>
          <a:p>
            <a:r>
              <a:rPr lang="en-US" sz="1200" dirty="0" smtClean="0">
                <a:latin typeface="Raleway" panose="020B0503030101060003"/>
              </a:rPr>
              <a:t>Grulich et al. CROI 2018</a:t>
            </a:r>
          </a:p>
          <a:p>
            <a:r>
              <a:rPr lang="en-US" sz="1200" dirty="0" err="1" smtClean="0">
                <a:latin typeface="Raleway" panose="020B0503030101060003"/>
              </a:rPr>
              <a:t>Nwokolo</a:t>
            </a:r>
            <a:r>
              <a:rPr lang="en-US" sz="1200" dirty="0" smtClean="0">
                <a:latin typeface="Raleway" panose="020B0503030101060003"/>
              </a:rPr>
              <a:t> et al. Lancet HIV 2017</a:t>
            </a:r>
            <a:endParaRPr lang="en-US" sz="1200" dirty="0">
              <a:latin typeface="Raleway" panose="020B05030301010600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1" y="4400550"/>
            <a:ext cx="4770119" cy="36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Raleway" panose="020B0503030101060003"/>
              </a:rPr>
              <a:t>All in context of high levels of testing &amp; ART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21715" r="22641" b="22188"/>
          <a:stretch/>
        </p:blipFill>
        <p:spPr>
          <a:xfrm>
            <a:off x="1981200" y="885140"/>
            <a:ext cx="297180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52400" y="1657350"/>
            <a:ext cx="6553200" cy="339407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en-US" sz="2200" dirty="0" smtClean="0"/>
              <a:t>The results of PrEP research are a </a:t>
            </a:r>
            <a:r>
              <a:rPr lang="en-US" altLang="en-US" sz="2200" smtClean="0"/>
              <a:t>result of the </a:t>
            </a:r>
            <a:r>
              <a:rPr lang="en-US" altLang="en-US" sz="2200" dirty="0" smtClean="0"/>
              <a:t>volunteerism of tens of thousands of persons at risk for and living with HIV. 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66733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 </a:t>
            </a:r>
            <a:r>
              <a:rPr lang="en-US" dirty="0" smtClean="0"/>
              <a:t>Programmatic Roll-Out</a:t>
            </a:r>
            <a:endParaRPr lang="en-US" dirty="0"/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xmlns="" id="{4C77C238-3698-8549-8BA4-39ED371ED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1504950"/>
            <a:ext cx="1836551" cy="261650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8722" name="Picture 2" descr="Image result for pREP HIV sti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5" y="1657350"/>
            <a:ext cx="2054225" cy="22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Picture 4" descr="Image result for brazil prep hi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3" y="2114550"/>
            <a:ext cx="2212976" cy="115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Impact: </a:t>
            </a:r>
            <a:r>
              <a:rPr lang="en-US" dirty="0" smtClean="0"/>
              <a:t>PrEP at AIDS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23950"/>
            <a:ext cx="48387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works:</a:t>
            </a:r>
          </a:p>
          <a:p>
            <a:pPr lvl="1"/>
            <a:r>
              <a:rPr lang="en-US" sz="2200" dirty="0" smtClean="0"/>
              <a:t>Easy access / differentiated care</a:t>
            </a:r>
          </a:p>
          <a:p>
            <a:pPr lvl="2"/>
            <a:r>
              <a:rPr lang="en-US" sz="1900" dirty="0" smtClean="0"/>
              <a:t>Easy to get, few labs, general population approach</a:t>
            </a:r>
          </a:p>
          <a:p>
            <a:pPr lvl="1"/>
            <a:r>
              <a:rPr lang="en-US" sz="2200" dirty="0" smtClean="0"/>
              <a:t>Delivery settings</a:t>
            </a:r>
          </a:p>
          <a:p>
            <a:pPr lvl="2"/>
            <a:r>
              <a:rPr lang="en-US" sz="1900" dirty="0" smtClean="0"/>
              <a:t>Integrated services, MCH &amp; FP settings, youth-friendly, community-based, </a:t>
            </a:r>
            <a:r>
              <a:rPr lang="en-US" sz="1900" dirty="0"/>
              <a:t>online, standard of care in prevention trials</a:t>
            </a:r>
            <a:endParaRPr lang="en-US" sz="1900" dirty="0" smtClean="0"/>
          </a:p>
          <a:p>
            <a:pPr lvl="1"/>
            <a:r>
              <a:rPr lang="en-US" sz="2200" dirty="0" smtClean="0"/>
              <a:t>Dosing daily &amp; on demand </a:t>
            </a:r>
            <a:r>
              <a:rPr lang="en-US" sz="1400" dirty="0" smtClean="0"/>
              <a:t>(for MSM)</a:t>
            </a:r>
          </a:p>
          <a:p>
            <a:pPr lvl="1"/>
            <a:endParaRPr lang="en-US" sz="22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/>
              <a:t>efficacy to </a:t>
            </a:r>
            <a:r>
              <a:rPr lang="en-US" i="1" dirty="0" smtClean="0"/>
              <a:t>effectiveness to </a:t>
            </a:r>
            <a:r>
              <a:rPr lang="en-US" i="1" dirty="0" smtClean="0">
                <a:solidFill>
                  <a:srgbClr val="FF0000"/>
                </a:solidFill>
              </a:rPr>
              <a:t>impact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18353" y="28765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PrEP</a:t>
            </a:r>
            <a:r>
              <a:rPr kumimoji="0" lang="en-US" altLang="en-US" sz="7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 is working</a:t>
            </a:r>
            <a:endParaRPr kumimoji="0" lang="en-US" sz="7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aleway" panose="020B0503030101060003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1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>
                <a:solidFill>
                  <a:srgbClr val="FF0000"/>
                </a:solidFill>
              </a:rPr>
              <a:t>efficacy</a:t>
            </a:r>
            <a:r>
              <a:rPr lang="en-US" i="1" dirty="0"/>
              <a:t> to </a:t>
            </a:r>
            <a:r>
              <a:rPr lang="en-US" i="1" dirty="0" smtClean="0">
                <a:solidFill>
                  <a:srgbClr val="FF0000"/>
                </a:solidFill>
              </a:rPr>
              <a:t>effectiveness</a:t>
            </a:r>
            <a:r>
              <a:rPr lang="en-US" i="1" dirty="0" smtClean="0"/>
              <a:t> to </a:t>
            </a:r>
            <a:r>
              <a:rPr lang="en-US" i="1" dirty="0" smtClean="0">
                <a:solidFill>
                  <a:srgbClr val="FF0000"/>
                </a:solidFill>
              </a:rPr>
              <a:t>impact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2651522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PrEP works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>
                <a:latin typeface="Raleway" panose="020B0503030101060003"/>
              </a:rPr>
              <a:t>PrEP is workable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PrEP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 is working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aleway" panose="020B0503030101060003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>
                <a:solidFill>
                  <a:srgbClr val="FF0000"/>
                </a:solidFill>
              </a:rPr>
              <a:t>efficacy</a:t>
            </a:r>
            <a:r>
              <a:rPr lang="en-US" i="1" dirty="0"/>
              <a:t> to </a:t>
            </a:r>
            <a:r>
              <a:rPr lang="en-US" i="1" dirty="0" smtClean="0">
                <a:solidFill>
                  <a:srgbClr val="FF0000"/>
                </a:solidFill>
              </a:rPr>
              <a:t>effectiveness</a:t>
            </a:r>
            <a:r>
              <a:rPr lang="en-US" i="1" dirty="0" smtClean="0"/>
              <a:t> to </a:t>
            </a:r>
            <a:r>
              <a:rPr lang="en-US" i="1" dirty="0" smtClean="0">
                <a:solidFill>
                  <a:srgbClr val="FF0000"/>
                </a:solidFill>
              </a:rPr>
              <a:t>impact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" y="31813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But it</a:t>
            </a:r>
            <a:r>
              <a:rPr kumimoji="0" lang="en-US" altLang="en-US" sz="4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 </a:t>
            </a:r>
            <a:r>
              <a:rPr kumimoji="0" lang="en-US" altLang="en-US" sz="4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is not yet enough…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aleway" panose="020B0503030101060003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17" y="2024400"/>
            <a:ext cx="2460483" cy="238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215" y="1033800"/>
            <a:ext cx="3254287" cy="3595350"/>
          </a:xfrm>
          <a:prstGeom prst="rect">
            <a:avLst/>
          </a:prstGeom>
        </p:spPr>
      </p:pic>
      <p:pic>
        <p:nvPicPr>
          <p:cNvPr id="8" name="Picture 6" descr="Image result for UNAID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1"/>
          <a:stretch/>
        </p:blipFill>
        <p:spPr bwMode="auto">
          <a:xfrm>
            <a:off x="796663" y="1084175"/>
            <a:ext cx="1946537" cy="9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16015" y="3015000"/>
            <a:ext cx="3200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7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7190" y="1123950"/>
            <a:ext cx="633840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Raleway" panose="020B0503030101060003"/>
              </a:rPr>
              <a:t>Expectations of what is success for PrEP are still undefined: </a:t>
            </a:r>
            <a:endParaRPr lang="en-US" sz="2800" dirty="0">
              <a:solidFill>
                <a:srgbClr val="000000"/>
              </a:solidFill>
              <a:latin typeface="Raleway" panose="020B0503030101060003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i="1" dirty="0">
                <a:solidFill>
                  <a:srgbClr val="000000"/>
                </a:solidFill>
                <a:latin typeface="Raleway" panose="020B0503030101060003"/>
              </a:rPr>
              <a:t>Uptake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i="1" dirty="0">
                <a:solidFill>
                  <a:srgbClr val="000000"/>
                </a:solidFill>
                <a:latin typeface="Raleway" panose="020B0503030101060003"/>
              </a:rPr>
              <a:t>Adherence, retention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000000"/>
                </a:solidFill>
                <a:latin typeface="Raleway" panose="020B0503030101060003"/>
              </a:rPr>
              <a:t>Cost/cost-effectiveness (incidence)</a:t>
            </a:r>
            <a:endParaRPr lang="en-US" sz="2800" i="1" dirty="0">
              <a:solidFill>
                <a:srgbClr val="000000"/>
              </a:solidFill>
              <a:latin typeface="Raleway" panose="020B0503030101060003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2" descr="Image result for ques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r="23283"/>
          <a:stretch/>
        </p:blipFill>
        <p:spPr bwMode="auto">
          <a:xfrm>
            <a:off x="637698" y="3547111"/>
            <a:ext cx="1038703" cy="9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Image result for ques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r="23283"/>
          <a:stretch/>
        </p:blipFill>
        <p:spPr bwMode="auto">
          <a:xfrm>
            <a:off x="5486401" y="3531872"/>
            <a:ext cx="1038703" cy="9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mage result for ques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r="23283"/>
          <a:stretch/>
        </p:blipFill>
        <p:spPr bwMode="auto">
          <a:xfrm>
            <a:off x="3076098" y="3547111"/>
            <a:ext cx="1038703" cy="9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Image result for ques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r="23283"/>
          <a:stretch/>
        </p:blipFill>
        <p:spPr bwMode="auto">
          <a:xfrm>
            <a:off x="4267201" y="3547111"/>
            <a:ext cx="1038703" cy="9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Image result for ques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r="23283"/>
          <a:stretch/>
        </p:blipFill>
        <p:spPr bwMode="auto">
          <a:xfrm>
            <a:off x="1856898" y="3547111"/>
            <a:ext cx="1038703" cy="92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9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Continuation</a:t>
            </a:r>
            <a:endParaRPr lang="en-US" dirty="0"/>
          </a:p>
        </p:txBody>
      </p:sp>
      <p:sp>
        <p:nvSpPr>
          <p:cNvPr id="3" name="TextBox 17"/>
          <p:cNvSpPr txBox="1">
            <a:spLocks noChangeArrowheads="1"/>
          </p:cNvSpPr>
          <p:nvPr/>
        </p:nvSpPr>
        <p:spPr bwMode="auto">
          <a:xfrm rot="16200000">
            <a:off x="-629444" y="2591594"/>
            <a:ext cx="1990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</a:rPr>
              <a:t>% of Patients</a:t>
            </a:r>
          </a:p>
        </p:txBody>
      </p:sp>
      <p:graphicFrame>
        <p:nvGraphicFramePr>
          <p:cNvPr id="4" name="Content Placeholder 1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00649499"/>
              </p:ext>
            </p:extLst>
          </p:nvPr>
        </p:nvGraphicFramePr>
        <p:xfrm>
          <a:off x="457200" y="895350"/>
          <a:ext cx="3794125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6" r:id="rId3" imgW="4139543" imgH="4590686" progId="Excel.Chart.8">
                  <p:embed/>
                </p:oleObj>
              </mc:Choice>
              <mc:Fallback>
                <p:oleObj r:id="rId3" imgW="4139543" imgH="4590686" progId="Excel.Chart.8">
                  <p:embed/>
                  <p:pic>
                    <p:nvPicPr>
                      <p:cNvPr id="5125" name="Content Placeholder 1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895350"/>
                        <a:ext cx="3794125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51325" y="4580751"/>
            <a:ext cx="1893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Raleway" panose="020B0503030101060003"/>
              </a:rPr>
              <a:t>Graphic = Gilead Sciences</a:t>
            </a:r>
            <a:endParaRPr lang="en-US" sz="1200" dirty="0">
              <a:latin typeface="Raleway" panose="020B05030301010600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1337" y="1639253"/>
            <a:ext cx="228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Raleway" panose="020B0503030101060003"/>
              </a:rPr>
              <a:t>In the US, PrEP continuation was initially poor.</a:t>
            </a:r>
          </a:p>
          <a:p>
            <a:endParaRPr lang="en-US" dirty="0">
              <a:latin typeface="Raleway" panose="020B0503030101060003"/>
            </a:endParaRPr>
          </a:p>
          <a:p>
            <a:r>
              <a:rPr lang="en-US" dirty="0" smtClean="0">
                <a:latin typeface="Raleway" panose="020B0503030101060003"/>
              </a:rPr>
              <a:t>Continuation has improved with time – as PrEP has normalized in communities.  </a:t>
            </a:r>
            <a:endParaRPr lang="en-US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0088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Barriers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17588"/>
            <a:ext cx="6096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3200" b="1" dirty="0" smtClean="0">
                <a:solidFill>
                  <a:srgbClr val="000000"/>
                </a:solidFill>
                <a:latin typeface="Raleway" panose="020B0503030101060003"/>
              </a:rPr>
              <a:t>Stigma</a:t>
            </a:r>
          </a:p>
          <a:p>
            <a:pPr algn="ctr" eaLnBrk="1" hangingPunct="1"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Raleway" panose="020B0503030101060003"/>
              </a:rPr>
              <a:t>HIV, risk, </a:t>
            </a:r>
            <a:r>
              <a:rPr lang="en-US" altLang="en-US" sz="1600" dirty="0" err="1" smtClean="0">
                <a:solidFill>
                  <a:srgbClr val="000000"/>
                </a:solidFill>
                <a:latin typeface="Raleway" panose="020B0503030101060003"/>
              </a:rPr>
              <a:t>antiretrovirals</a:t>
            </a:r>
            <a:endParaRPr lang="en-US" altLang="en-US" sz="1600" dirty="0" smtClean="0">
              <a:solidFill>
                <a:srgbClr val="000000"/>
              </a:solidFill>
              <a:latin typeface="Raleway" panose="020B0503030101060003"/>
            </a:endParaRPr>
          </a:p>
          <a:p>
            <a:pPr algn="ctr" eaLnBrk="1" hangingPunct="1">
              <a:defRPr/>
            </a:pPr>
            <a:endParaRPr lang="en-US" sz="1600" b="1" dirty="0">
              <a:solidFill>
                <a:srgbClr val="000000"/>
              </a:solidFill>
              <a:latin typeface="Raleway" panose="020B0503030101060003"/>
            </a:endParaRP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Raleway" panose="020B0503030101060003"/>
              </a:rPr>
              <a:t>Access</a:t>
            </a:r>
          </a:p>
          <a:p>
            <a:pPr algn="ctr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  <a:latin typeface="Raleway" panose="020B0503030101060003"/>
              </a:rPr>
              <a:t>policy, program, funding</a:t>
            </a:r>
          </a:p>
          <a:p>
            <a:pPr algn="ctr" eaLnBrk="1" hangingPunct="1">
              <a:defRPr/>
            </a:pPr>
            <a:endParaRPr lang="en-US" sz="1600" b="1" dirty="0">
              <a:solidFill>
                <a:srgbClr val="000000"/>
              </a:solidFill>
              <a:latin typeface="Raleway" panose="020B0503030101060003"/>
            </a:endParaRP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Raleway" panose="020B0503030101060003"/>
              </a:rPr>
              <a:t>Knowledge</a:t>
            </a:r>
            <a:endParaRPr lang="en-US" sz="1600" b="1" dirty="0" smtClean="0">
              <a:solidFill>
                <a:srgbClr val="000000"/>
              </a:solidFill>
              <a:latin typeface="Raleway" panose="020B0503030101060003"/>
            </a:endParaRPr>
          </a:p>
          <a:p>
            <a:pPr algn="ctr" eaLnBrk="1" hangingPunct="1">
              <a:defRPr/>
            </a:pPr>
            <a:r>
              <a:rPr lang="en-US" sz="1600" dirty="0">
                <a:solidFill>
                  <a:srgbClr val="000000"/>
                </a:solidFill>
                <a:latin typeface="Raleway" panose="020B0503030101060003"/>
              </a:rPr>
              <a:t>m</a:t>
            </a:r>
            <a:r>
              <a:rPr lang="en-US" sz="1600" dirty="0" smtClean="0">
                <a:solidFill>
                  <a:srgbClr val="000000"/>
                </a:solidFill>
                <a:latin typeface="Raleway" panose="020B0503030101060003"/>
              </a:rPr>
              <a:t>arketing, community, normalization</a:t>
            </a:r>
            <a:r>
              <a:rPr lang="en-US" sz="1600" b="1" dirty="0" smtClean="0">
                <a:solidFill>
                  <a:srgbClr val="000000"/>
                </a:solidFill>
                <a:latin typeface="Raleway" panose="020B0503030101060003"/>
              </a:rPr>
              <a:t> </a:t>
            </a:r>
            <a:endParaRPr lang="en-US" sz="1600" b="1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4890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Awareness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then, there was </a:t>
            </a:r>
            <a:r>
              <a:rPr lang="en-US" dirty="0" err="1" smtClean="0"/>
              <a:t>PrEP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55650" name="Picture 2" descr="Image result for P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9" y="1200150"/>
            <a:ext cx="594643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4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Complexity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9100" y="1200150"/>
            <a:ext cx="6096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Raleway" panose="020B0503030101060003"/>
              </a:rPr>
              <a:t>PrEP is not treatment. </a:t>
            </a:r>
          </a:p>
          <a:p>
            <a:pPr algn="ctr" eaLnBrk="1" hangingPunct="1">
              <a:defRPr/>
            </a:pPr>
            <a:r>
              <a:rPr lang="en-US" sz="3200" b="1" smtClean="0">
                <a:solidFill>
                  <a:srgbClr val="000000"/>
                </a:solidFill>
                <a:latin typeface="Raleway" panose="020B0503030101060003"/>
              </a:rPr>
              <a:t>PrEP is primary </a:t>
            </a:r>
            <a:r>
              <a:rPr lang="en-US" sz="3200" b="1" dirty="0" smtClean="0">
                <a:solidFill>
                  <a:srgbClr val="000000"/>
                </a:solidFill>
                <a:latin typeface="Raleway" panose="020B0503030101060003"/>
              </a:rPr>
              <a:t>prevention = analogous to contraception. </a:t>
            </a:r>
          </a:p>
          <a:p>
            <a:pPr algn="ctr" eaLnBrk="1" hangingPunct="1">
              <a:defRPr/>
            </a:pPr>
            <a:endParaRPr lang="en-US" sz="1200" dirty="0">
              <a:solidFill>
                <a:srgbClr val="000000"/>
              </a:solidFill>
              <a:latin typeface="Raleway" panose="020B0503030101060003"/>
            </a:endParaRP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rgbClr val="000000"/>
                </a:solidFill>
                <a:latin typeface="Raleway" panose="020B0503030101060003"/>
              </a:rPr>
              <a:t>Easier strategies are necessary: 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Raleway" panose="020B0503030101060003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Raleway" panose="020B0503030101060003"/>
              </a:rPr>
              <a:t>treamlined access, same-day start, integrated services, peer engagement, minimized laboratory testing, community delivery, etc.</a:t>
            </a:r>
          </a:p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Raleway" panose="020B0503030101060003"/>
              </a:rPr>
              <a:t> </a:t>
            </a:r>
            <a:endParaRPr lang="en-US" sz="1600" b="1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29802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STIs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551504" y="253948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Raleway" panose="020B0503030101060003"/>
                <a:cs typeface="+mn-cs"/>
              </a:rPr>
              <a:t>Diagnoses per 1000</a:t>
            </a:r>
            <a:endParaRPr lang="en-US" b="1" dirty="0">
              <a:solidFill>
                <a:srgbClr val="000000"/>
              </a:solidFill>
              <a:latin typeface="Raleway" panose="020B0503030101060003"/>
              <a:cs typeface="+mn-c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84063"/>
              </p:ext>
            </p:extLst>
          </p:nvPr>
        </p:nvGraphicFramePr>
        <p:xfrm>
          <a:off x="342900" y="1225128"/>
          <a:ext cx="5181600" cy="3213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4953000" y="2041920"/>
            <a:ext cx="816529" cy="609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Raleway" panose="020B0503030101060003"/>
              </a:rPr>
              <a:t>Syphilis ↑195%</a:t>
            </a:r>
            <a:endParaRPr lang="en-US" sz="1400" dirty="0">
              <a:latin typeface="Raleway" panose="020B050303010106000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6071" y="971550"/>
            <a:ext cx="816529" cy="609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Raleway" panose="020B0503030101060003"/>
              </a:rPr>
              <a:t>GC</a:t>
            </a:r>
          </a:p>
          <a:p>
            <a:pPr algn="ctr"/>
            <a:r>
              <a:rPr lang="en-US" sz="1400" dirty="0" smtClean="0">
                <a:latin typeface="Raleway" panose="020B0503030101060003"/>
              </a:rPr>
              <a:t>↑237%</a:t>
            </a:r>
            <a:endParaRPr lang="en-US" sz="1400" dirty="0">
              <a:latin typeface="Raleway" panose="020B050303010106000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1264" y="1438249"/>
            <a:ext cx="816529" cy="609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Raleway" panose="020B0503030101060003"/>
              </a:rPr>
              <a:t>CT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Raleway" panose="020B0503030101060003"/>
              </a:rPr>
              <a:t>↑114%</a:t>
            </a:r>
            <a:endParaRPr lang="en-US" sz="1400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74646" y="3028315"/>
            <a:ext cx="816529" cy="609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Raleway" panose="020B0503030101060003"/>
              </a:rPr>
              <a:t>HIV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0956" y="1504950"/>
            <a:ext cx="1600200" cy="5369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Seattle MSM STI diagnoses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225128"/>
            <a:ext cx="6629400" cy="30319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Raleway" panose="020B0503030101060003"/>
              </a:rPr>
              <a:t>Needed: </a:t>
            </a:r>
          </a:p>
          <a:p>
            <a:pPr algn="ctr"/>
            <a:r>
              <a:rPr lang="en-US" sz="2400" dirty="0" smtClean="0">
                <a:latin typeface="Raleway" panose="020B0503030101060003"/>
              </a:rPr>
              <a:t>better diagnostics, active screening and treatment, access to STI medications, new  strategies for preventing STIs</a:t>
            </a:r>
          </a:p>
          <a:p>
            <a:pPr algn="ctr"/>
            <a:endParaRPr lang="en-US" sz="1200" dirty="0">
              <a:latin typeface="Raleway" panose="020B0503030101060003"/>
            </a:endParaRPr>
          </a:p>
          <a:p>
            <a:pPr algn="ctr"/>
            <a:r>
              <a:rPr lang="en-US" sz="2400" b="1" i="1" dirty="0" smtClean="0">
                <a:latin typeface="Raleway" panose="020B0503030101060003"/>
              </a:rPr>
              <a:t>Reminder: </a:t>
            </a:r>
          </a:p>
          <a:p>
            <a:pPr algn="ctr"/>
            <a:r>
              <a:rPr lang="en-US" sz="2400" i="1" dirty="0" smtClean="0">
                <a:latin typeface="Raleway" panose="020B0503030101060003"/>
              </a:rPr>
              <a:t>We are in the business of preventing disease, not preventing sex. </a:t>
            </a:r>
            <a:endParaRPr lang="en-US" sz="2400" i="1" dirty="0"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55476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Disparities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9472" b="49440"/>
          <a:stretch/>
        </p:blipFill>
        <p:spPr>
          <a:xfrm>
            <a:off x="876300" y="1352550"/>
            <a:ext cx="4762500" cy="1143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2189976"/>
            <a:ext cx="1493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Raleway" panose="020B0503030101060003"/>
              </a:rPr>
              <a:t>Source: CDC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" y="158115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Raleway" panose="020B0503030101060003"/>
              </a:rPr>
              <a:t>US: </a:t>
            </a:r>
            <a:endParaRPr lang="en-US" sz="2400" b="1" dirty="0">
              <a:latin typeface="Raleway" panose="020B05030301010600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687" y="340995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Raleway" panose="020B0503030101060003"/>
              </a:rPr>
              <a:t>Globally: </a:t>
            </a:r>
            <a:endParaRPr lang="en-US" sz="2400" b="1" dirty="0">
              <a:latin typeface="Raleway" panose="020B05030301010600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78" y="2688282"/>
            <a:ext cx="378482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Enough: </a:t>
            </a:r>
            <a:r>
              <a:rPr lang="en-US" dirty="0" smtClean="0"/>
              <a:t>Choice</a:t>
            </a:r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609600" y="3039979"/>
            <a:ext cx="8001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algn="ctr" defTabSz="685437" eaLnBrk="1" hangingPunct="1">
              <a:lnSpc>
                <a:spcPct val="85000"/>
              </a:lnSpc>
              <a:spcBef>
                <a:spcPts val="450"/>
              </a:spcBef>
              <a:spcAft>
                <a:spcPts val="450"/>
              </a:spcAft>
              <a:buSzPct val="8100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For contraception, women regularly weigh side effects, efficacy, life burden, and “medicalization” when making choices.</a:t>
            </a:r>
          </a:p>
          <a:p>
            <a:pPr algn="ctr" defTabSz="685437" eaLnBrk="1" hangingPunct="1">
              <a:lnSpc>
                <a:spcPts val="2398"/>
              </a:lnSpc>
              <a:spcBef>
                <a:spcPts val="0"/>
              </a:spcBef>
              <a:spcAft>
                <a:spcPts val="0"/>
              </a:spcAft>
              <a:buSzPct val="81000"/>
              <a:buNone/>
              <a:defRPr/>
            </a:pPr>
            <a:r>
              <a:rPr lang="en-US" sz="2400" i="1" dirty="0">
                <a:solidFill>
                  <a:prstClr val="black"/>
                </a:solidFill>
                <a:latin typeface="Arial"/>
              </a:rPr>
              <a:t>People want options so they can make choices</a:t>
            </a:r>
          </a:p>
        </p:txBody>
      </p:sp>
      <p:pic>
        <p:nvPicPr>
          <p:cNvPr id="4" name="Picture 4" descr="Tenofovir -- Kabwohe -- Oct 2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" y="1396910"/>
            <a:ext cx="1097274" cy="115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37" y="1385480"/>
            <a:ext cx="1038482" cy="116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 descr="http://www.independent.co.uk/multimedia/archive/00170/injection_170187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58" y="1383340"/>
            <a:ext cx="1053412" cy="116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396" r="14842"/>
          <a:stretch/>
        </p:blipFill>
        <p:spPr>
          <a:xfrm>
            <a:off x="3543300" y="1385480"/>
            <a:ext cx="1067842" cy="1161574"/>
          </a:xfrm>
          <a:prstGeom prst="rect">
            <a:avLst/>
          </a:prstGeom>
        </p:spPr>
      </p:pic>
      <p:pic>
        <p:nvPicPr>
          <p:cNvPr id="8" name="Picture 15" descr="C:\Users\Jared B\Dropbox\Meetings\R4P -- Cape Town 2014\Files\thZJPRYR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t="14886" r="6557" b="30080"/>
          <a:stretch>
            <a:fillRect/>
          </a:stretch>
        </p:blipFill>
        <p:spPr bwMode="auto">
          <a:xfrm>
            <a:off x="4686301" y="1383339"/>
            <a:ext cx="966269" cy="117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17" y="2559079"/>
            <a:ext cx="388144" cy="3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08" y="2548245"/>
            <a:ext cx="1110853" cy="3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49" y="2524549"/>
            <a:ext cx="937022" cy="3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83" y="2521744"/>
            <a:ext cx="1115615" cy="50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59213" y="2583809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 smtClean="0">
                <a:solidFill>
                  <a:prstClr val="black"/>
                </a:solidFill>
                <a:latin typeface="Candara"/>
              </a:rPr>
              <a:t>BNAbs</a:t>
            </a:r>
            <a:r>
              <a:rPr lang="en-US" sz="1200" b="1" dirty="0" smtClean="0">
                <a:solidFill>
                  <a:prstClr val="black"/>
                </a:solidFill>
                <a:latin typeface="Candara"/>
              </a:rPr>
              <a:t> /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Candara"/>
              </a:rPr>
              <a:t>Vaccine</a:t>
            </a:r>
            <a:endParaRPr lang="en-US" sz="1200" b="1" dirty="0">
              <a:solidFill>
                <a:prstClr val="black"/>
              </a:solidFill>
              <a:latin typeface="Candar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92" y="1383335"/>
            <a:ext cx="996382" cy="11637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3302" y="2562685"/>
            <a:ext cx="110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Candara"/>
              </a:rPr>
              <a:t>Vaginal/rectal inserts</a:t>
            </a:r>
          </a:p>
        </p:txBody>
      </p:sp>
    </p:spTree>
    <p:extLst>
      <p:ext uri="{BB962C8B-B14F-4D97-AF65-F5344CB8AC3E}">
        <p14:creationId xmlns:p14="http://schemas.microsoft.com/office/powerpoint/2010/main" val="1258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34" y="209550"/>
            <a:ext cx="6438900" cy="85725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Efficacy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Effectivness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Impact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solidFill>
                  <a:srgbClr val="FF0000"/>
                </a:solidFill>
              </a:rPr>
              <a:t>Enough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5650" name="Picture 2" descr="Image result for Pr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69" y="1200150"/>
            <a:ext cx="594643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52400" y="127635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What’s the </a:t>
            </a:r>
            <a:r>
              <a:rPr lang="en-US" altLang="en-US" sz="2000" i="1" kern="0" dirty="0" smtClean="0">
                <a:latin typeface="Raleway" panose="020B0503030101060003"/>
              </a:rPr>
              <a:t>most important progress we’ve made this decade in the HIV epidemic?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aleway" panose="020B0503030101060003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Treatment as prevention and </a:t>
            </a:r>
            <a:r>
              <a:rPr kumimoji="0" lang="en-US" altLang="en-US" sz="3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preexposure</a:t>
            </a:r>
            <a:r>
              <a:rPr kumimoji="0" lang="en-US" altLang="en-US" sz="3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 prophylaxis, because if we really implement them properly,</a:t>
            </a:r>
            <a:r>
              <a:rPr kumimoji="0" lang="en-US" altLang="en-US" sz="3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 theoretically </a:t>
            </a:r>
            <a:r>
              <a:rPr kumimoji="0" lang="en-US" alt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anose="020B0503030101060003"/>
              </a:rPr>
              <a:t>you could shut the epidemic off</a:t>
            </a:r>
            <a:r>
              <a:rPr kumimoji="0" lang="en-US" altLang="en-US" sz="3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Raleway" panose="020B0503030101060003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baseline="0" dirty="0" smtClean="0">
                <a:latin typeface="Raleway" panose="020B0503030101060003"/>
              </a:rPr>
              <a:t>			- Anthony</a:t>
            </a:r>
            <a:r>
              <a:rPr lang="en-US" sz="2000" kern="0" dirty="0" smtClean="0">
                <a:latin typeface="Raleway" panose="020B0503030101060003"/>
              </a:rPr>
              <a:t> </a:t>
            </a:r>
            <a:r>
              <a:rPr lang="en-US" sz="2000" kern="0" dirty="0" err="1" smtClean="0">
                <a:latin typeface="Raleway" panose="020B0503030101060003"/>
              </a:rPr>
              <a:t>Fauci</a:t>
            </a:r>
            <a:r>
              <a:rPr lang="en-US" sz="2000" kern="0" dirty="0" smtClean="0">
                <a:latin typeface="Raleway" panose="020B0503030101060003"/>
              </a:rPr>
              <a:t>, JAMA, July 2018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Raleway" panose="020B0503030101060003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Parting thought…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4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Now, PrEP is standing room only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2395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3350"/>
            <a:ext cx="5257800" cy="2667000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/>
              <a:t>efficacy </a:t>
            </a:r>
            <a:r>
              <a:rPr lang="en-US" i="1" dirty="0" smtClean="0"/>
              <a:t>to effectiveness to impact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381000" y="3105150"/>
            <a:ext cx="17526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Clinical Trials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3105150"/>
            <a:ext cx="17526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Open-Label Extensions &amp; Demonstration Projects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105150"/>
            <a:ext cx="18288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Implementation and Scale-Up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7566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5257800" cy="2441972"/>
          </a:xfrm>
        </p:spPr>
        <p:txBody>
          <a:bodyPr>
            <a:noAutofit/>
          </a:bodyPr>
          <a:lstStyle/>
          <a:p>
            <a:r>
              <a:rPr lang="en-US" sz="4000" dirty="0"/>
              <a:t>What do we know about </a:t>
            </a:r>
            <a:r>
              <a:rPr lang="en-US" sz="4000" dirty="0" err="1" smtClean="0"/>
              <a:t>PrEP</a:t>
            </a:r>
            <a:r>
              <a:rPr lang="en-US" sz="4000" dirty="0"/>
              <a:t>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i="1" dirty="0" smtClean="0"/>
              <a:t>from </a:t>
            </a:r>
            <a:r>
              <a:rPr lang="en-US" i="1" dirty="0">
                <a:solidFill>
                  <a:srgbClr val="FF0000"/>
                </a:solidFill>
              </a:rPr>
              <a:t>efficacy</a:t>
            </a:r>
            <a:r>
              <a:rPr lang="en-US" i="1" dirty="0"/>
              <a:t> to </a:t>
            </a:r>
            <a:r>
              <a:rPr lang="en-US" i="1" dirty="0" smtClean="0"/>
              <a:t>effectiveness to impact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381000" y="3105150"/>
            <a:ext cx="1752600" cy="129540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Clinical Trials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3105150"/>
            <a:ext cx="17526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Open-Label Extensions &amp; Demonstration Projects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3105150"/>
            <a:ext cx="1828800" cy="1295400"/>
          </a:xfrm>
          <a:prstGeom prst="rect">
            <a:avLst/>
          </a:prstGeom>
          <a:solidFill>
            <a:schemeClr val="bg1"/>
          </a:solidFill>
          <a:ln>
            <a:solidFill>
              <a:srgbClr val="0099D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Raleway" panose="020B0503030101060003"/>
              </a:rPr>
              <a:t>Implementation and Scale-Up</a:t>
            </a:r>
            <a:endParaRPr lang="en-US" b="1" dirty="0">
              <a:solidFill>
                <a:schemeClr val="tx1"/>
              </a:solidFill>
              <a:latin typeface="Raleway" panose="020B05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40894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Efficacy: </a:t>
            </a:r>
            <a:r>
              <a:rPr lang="en-US" dirty="0" smtClean="0"/>
              <a:t>Clinical Trials</a:t>
            </a:r>
            <a:endParaRPr lang="en-US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838200" y="977900"/>
            <a:ext cx="8534400" cy="4432300"/>
            <a:chOff x="191" y="1145"/>
            <a:chExt cx="5957" cy="2701"/>
          </a:xfrm>
        </p:grpSpPr>
        <p:pic>
          <p:nvPicPr>
            <p:cNvPr id="6" name="Picture 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1145"/>
              <a:ext cx="5957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884" y="3595"/>
              <a:ext cx="467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4184" tIns="47092" rIns="94184" bIns="47092">
              <a:spAutoFit/>
            </a:bodyPr>
            <a:lstStyle>
              <a:lvl1pPr defTabSz="93503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3503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3503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3503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3503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350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350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350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350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3600" b="1">
                <a:solidFill>
                  <a:srgbClr val="05107B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2687" y="1259"/>
              <a:ext cx="1003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2513" y="1855"/>
              <a:ext cx="1434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815" y="2320"/>
              <a:ext cx="1226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541" y="1230"/>
              <a:ext cx="1096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3968" y="2090"/>
              <a:ext cx="13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defTabSz="935038" eaLnBrk="0" hangingPunct="0">
                <a:lnSpc>
                  <a:spcPct val="85000"/>
                </a:lnSpc>
                <a:tabLst>
                  <a:tab pos="285750" algn="l"/>
                </a:tabLst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217" y="2500"/>
              <a:ext cx="111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206" y="1517"/>
              <a:ext cx="1312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224" y="1906"/>
              <a:ext cx="1448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1706" y="2439"/>
              <a:ext cx="111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127" y="1633"/>
              <a:ext cx="134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935038" eaLnBrk="0" hangingPunct="0">
                <a:lnSpc>
                  <a:spcPct val="85000"/>
                </a:lnSpc>
                <a:tabLst>
                  <a:tab pos="511175" algn="l"/>
                </a:tabLst>
                <a:defRPr/>
              </a:pPr>
              <a:endParaRPr lang="en-US" sz="12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3886200" y="24955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4038600" y="25717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3810000" y="29527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AutoShape 28"/>
          <p:cNvSpPr>
            <a:spLocks noChangeArrowheads="1"/>
          </p:cNvSpPr>
          <p:nvPr/>
        </p:nvSpPr>
        <p:spPr bwMode="auto">
          <a:xfrm>
            <a:off x="3657600" y="31813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AutoShape 29"/>
          <p:cNvSpPr>
            <a:spLocks noChangeArrowheads="1"/>
          </p:cNvSpPr>
          <p:nvPr/>
        </p:nvSpPr>
        <p:spPr bwMode="auto">
          <a:xfrm>
            <a:off x="3810000" y="32575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>
            <a:off x="3657600" y="34861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AutoShape 31"/>
          <p:cNvSpPr>
            <a:spLocks noChangeArrowheads="1"/>
          </p:cNvSpPr>
          <p:nvPr/>
        </p:nvSpPr>
        <p:spPr bwMode="auto">
          <a:xfrm>
            <a:off x="3962400" y="28003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Rectangle 38"/>
          <p:cNvSpPr txBox="1">
            <a:spLocks noChangeArrowheads="1"/>
          </p:cNvSpPr>
          <p:nvPr/>
        </p:nvSpPr>
        <p:spPr>
          <a:xfrm>
            <a:off x="-15240" y="3768512"/>
            <a:ext cx="6781800" cy="950648"/>
          </a:xfrm>
          <a:prstGeom prst="rect">
            <a:avLst/>
          </a:prstGeom>
          <a:solidFill>
            <a:schemeClr val="bg1"/>
          </a:solidFill>
        </p:spPr>
        <p:txBody>
          <a:bodyPr vert="horz" lIns="92075" tIns="46038" rIns="92075" bIns="46038" rtlCol="0">
            <a:normAutofit fontScale="850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200" b="1" dirty="0" smtClean="0"/>
              <a:t>&gt;12 studies, across countries and continents</a:t>
            </a:r>
          </a:p>
          <a:p>
            <a:pPr marL="0" indent="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200" b="1" dirty="0" smtClean="0"/>
              <a:t>&gt;20,000 participants</a:t>
            </a:r>
          </a:p>
          <a:p>
            <a:pPr marL="0" indent="0"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200" b="1" dirty="0" smtClean="0"/>
              <a:t>M/W/TGW; adults (adolescents); injection &amp; sexual exposure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altLang="en-US" sz="2800" dirty="0" smtClean="0"/>
          </a:p>
        </p:txBody>
      </p:sp>
      <p:sp>
        <p:nvSpPr>
          <p:cNvPr id="39" name="AutoShape 25"/>
          <p:cNvSpPr>
            <a:spLocks noChangeArrowheads="1"/>
          </p:cNvSpPr>
          <p:nvPr/>
        </p:nvSpPr>
        <p:spPr bwMode="auto">
          <a:xfrm>
            <a:off x="3276600" y="17716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AutoShape 25"/>
          <p:cNvSpPr>
            <a:spLocks noChangeArrowheads="1"/>
          </p:cNvSpPr>
          <p:nvPr/>
        </p:nvSpPr>
        <p:spPr bwMode="auto">
          <a:xfrm>
            <a:off x="3170762" y="16573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1" name="AutoShape 25"/>
          <p:cNvSpPr>
            <a:spLocks noChangeArrowheads="1"/>
          </p:cNvSpPr>
          <p:nvPr/>
        </p:nvSpPr>
        <p:spPr bwMode="auto">
          <a:xfrm>
            <a:off x="1981200" y="17716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7" name="AutoShape 25"/>
          <p:cNvSpPr>
            <a:spLocks noChangeArrowheads="1"/>
          </p:cNvSpPr>
          <p:nvPr/>
        </p:nvSpPr>
        <p:spPr bwMode="auto">
          <a:xfrm>
            <a:off x="1494362" y="19621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8" name="AutoShape 25"/>
          <p:cNvSpPr>
            <a:spLocks noChangeArrowheads="1"/>
          </p:cNvSpPr>
          <p:nvPr/>
        </p:nvSpPr>
        <p:spPr bwMode="auto">
          <a:xfrm>
            <a:off x="5151962" y="25336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9" name="AutoShape 25"/>
          <p:cNvSpPr>
            <a:spLocks noChangeArrowheads="1"/>
          </p:cNvSpPr>
          <p:nvPr/>
        </p:nvSpPr>
        <p:spPr bwMode="auto">
          <a:xfrm>
            <a:off x="1676400" y="29908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1" name="AutoShape 25"/>
          <p:cNvSpPr>
            <a:spLocks noChangeArrowheads="1"/>
          </p:cNvSpPr>
          <p:nvPr/>
        </p:nvSpPr>
        <p:spPr bwMode="auto">
          <a:xfrm>
            <a:off x="2408762" y="30289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2" name="AutoShape 25"/>
          <p:cNvSpPr>
            <a:spLocks noChangeArrowheads="1"/>
          </p:cNvSpPr>
          <p:nvPr/>
        </p:nvSpPr>
        <p:spPr bwMode="auto">
          <a:xfrm>
            <a:off x="1875362" y="31432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3" name="AutoShape 25"/>
          <p:cNvSpPr>
            <a:spLocks noChangeArrowheads="1"/>
          </p:cNvSpPr>
          <p:nvPr/>
        </p:nvSpPr>
        <p:spPr bwMode="auto">
          <a:xfrm>
            <a:off x="3170762" y="26098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4" name="AutoShape 25"/>
          <p:cNvSpPr>
            <a:spLocks noChangeArrowheads="1"/>
          </p:cNvSpPr>
          <p:nvPr/>
        </p:nvSpPr>
        <p:spPr bwMode="auto">
          <a:xfrm>
            <a:off x="3399362" y="26098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5" name="AutoShape 25"/>
          <p:cNvSpPr>
            <a:spLocks noChangeArrowheads="1"/>
          </p:cNvSpPr>
          <p:nvPr/>
        </p:nvSpPr>
        <p:spPr bwMode="auto">
          <a:xfrm>
            <a:off x="3429000" y="27622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6" name="AutoShape 25"/>
          <p:cNvSpPr>
            <a:spLocks noChangeArrowheads="1"/>
          </p:cNvSpPr>
          <p:nvPr/>
        </p:nvSpPr>
        <p:spPr bwMode="auto">
          <a:xfrm>
            <a:off x="5105400" y="2457450"/>
            <a:ext cx="105838" cy="114300"/>
          </a:xfrm>
          <a:prstGeom prst="star5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2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4-Point Star 41"/>
          <p:cNvSpPr/>
          <p:nvPr/>
        </p:nvSpPr>
        <p:spPr>
          <a:xfrm>
            <a:off x="5711673" y="612540"/>
            <a:ext cx="457200" cy="342900"/>
          </a:xfrm>
          <a:prstGeom prst="star4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4-Point Star 42"/>
          <p:cNvSpPr/>
          <p:nvPr/>
        </p:nvSpPr>
        <p:spPr>
          <a:xfrm>
            <a:off x="5809019" y="694249"/>
            <a:ext cx="457200" cy="342900"/>
          </a:xfrm>
          <a:prstGeom prst="star4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Efficacy: </a:t>
            </a:r>
            <a:r>
              <a:rPr lang="en-US" dirty="0" smtClean="0"/>
              <a:t>Clinical Trials</a:t>
            </a:r>
            <a:endParaRPr lang="en-US" dirty="0"/>
          </a:p>
        </p:txBody>
      </p:sp>
      <p:sp>
        <p:nvSpPr>
          <p:cNvPr id="21" name="4-Point Star 20"/>
          <p:cNvSpPr/>
          <p:nvPr/>
        </p:nvSpPr>
        <p:spPr>
          <a:xfrm>
            <a:off x="5029200" y="1698625"/>
            <a:ext cx="457200" cy="342900"/>
          </a:xfrm>
          <a:prstGeom prst="star4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4-Point Star 21"/>
          <p:cNvSpPr/>
          <p:nvPr/>
        </p:nvSpPr>
        <p:spPr>
          <a:xfrm>
            <a:off x="4191000" y="2536825"/>
            <a:ext cx="457200" cy="342900"/>
          </a:xfrm>
          <a:prstGeom prst="star4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4-Point Star 22"/>
          <p:cNvSpPr/>
          <p:nvPr/>
        </p:nvSpPr>
        <p:spPr>
          <a:xfrm>
            <a:off x="4876800" y="2079625"/>
            <a:ext cx="457200" cy="342900"/>
          </a:xfrm>
          <a:prstGeom prst="star4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4-Point Star 23"/>
          <p:cNvSpPr/>
          <p:nvPr/>
        </p:nvSpPr>
        <p:spPr>
          <a:xfrm>
            <a:off x="3009266" y="2756314"/>
            <a:ext cx="457200" cy="342900"/>
          </a:xfrm>
          <a:prstGeom prst="star4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2429873" y="2874493"/>
            <a:ext cx="1146468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b="1" dirty="0" err="1">
                <a:solidFill>
                  <a:srgbClr val="000000"/>
                </a:solidFill>
              </a:rPr>
              <a:t>iPrEx</a:t>
            </a:r>
            <a:endParaRPr lang="en-US" altLang="en-US" sz="10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51% adherence /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 44% efficacy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3618900" y="2493667"/>
            <a:ext cx="1181734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b="1" dirty="0">
                <a:solidFill>
                  <a:srgbClr val="000000"/>
                </a:solidFill>
              </a:rPr>
              <a:t>Bangkok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67% adherence /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49% efficacy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4069754" y="1897263"/>
            <a:ext cx="1156892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b="1" dirty="0">
                <a:solidFill>
                  <a:srgbClr val="000000"/>
                </a:solidFill>
              </a:rPr>
              <a:t>TDF2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79% adherence /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62% efficacy</a:t>
            </a: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5286375" y="1620264"/>
            <a:ext cx="1181734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b="1" dirty="0">
                <a:solidFill>
                  <a:srgbClr val="000000"/>
                </a:solidFill>
              </a:rPr>
              <a:t>Partners </a:t>
            </a:r>
            <a:r>
              <a:rPr lang="en-US" altLang="en-US" sz="1000" b="1" dirty="0" err="1">
                <a:solidFill>
                  <a:srgbClr val="000000"/>
                </a:solidFill>
              </a:rPr>
              <a:t>PrEP</a:t>
            </a:r>
            <a:endParaRPr lang="en-US" altLang="en-US" sz="10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81% adherence /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75% efficacy</a:t>
            </a: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 rot="-5400000">
            <a:off x="-166646" y="2650216"/>
            <a:ext cx="2284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srgbClr val="000000"/>
                </a:solidFill>
              </a:rPr>
              <a:t>% 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population adherent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904151" y="4286717"/>
            <a:ext cx="536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srgbClr val="000000"/>
                </a:solidFill>
              </a:rPr>
              <a:t>HIV protection efficacy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257300" y="1063229"/>
            <a:ext cx="0" cy="3154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57300" y="4217988"/>
            <a:ext cx="4610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5562600" y="689762"/>
            <a:ext cx="1137737" cy="86177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b="1" dirty="0">
                <a:solidFill>
                  <a:srgbClr val="000000"/>
                </a:solidFill>
              </a:rPr>
              <a:t>IPERGAY &amp; PROUD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~100% adherence /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86% efficacy</a:t>
            </a:r>
          </a:p>
        </p:txBody>
      </p:sp>
      <p:sp>
        <p:nvSpPr>
          <p:cNvPr id="36" name="4-Point Star 35"/>
          <p:cNvSpPr/>
          <p:nvPr/>
        </p:nvSpPr>
        <p:spPr>
          <a:xfrm>
            <a:off x="1530351" y="3638937"/>
            <a:ext cx="457200" cy="3429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4-Point Star 36"/>
          <p:cNvSpPr/>
          <p:nvPr/>
        </p:nvSpPr>
        <p:spPr>
          <a:xfrm>
            <a:off x="1460501" y="3604573"/>
            <a:ext cx="457200" cy="342900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TextBox 14"/>
          <p:cNvSpPr txBox="1">
            <a:spLocks noChangeArrowheads="1"/>
          </p:cNvSpPr>
          <p:nvPr/>
        </p:nvSpPr>
        <p:spPr bwMode="auto">
          <a:xfrm>
            <a:off x="1350757" y="3499024"/>
            <a:ext cx="1352962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b="1" dirty="0">
                <a:solidFill>
                  <a:srgbClr val="000000"/>
                </a:solidFill>
              </a:rPr>
              <a:t>FEM-</a:t>
            </a:r>
            <a:r>
              <a:rPr lang="en-US" altLang="en-US" sz="1000" b="1" dirty="0" err="1">
                <a:solidFill>
                  <a:srgbClr val="000000"/>
                </a:solidFill>
              </a:rPr>
              <a:t>PrEP</a:t>
            </a:r>
            <a:r>
              <a:rPr lang="en-US" altLang="en-US" sz="1000" b="1" dirty="0">
                <a:solidFill>
                  <a:srgbClr val="000000"/>
                </a:solidFill>
              </a:rPr>
              <a:t> &amp; VOICE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&lt;30% adherence /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altLang="en-US" sz="1000" dirty="0">
                <a:solidFill>
                  <a:srgbClr val="000000"/>
                </a:solidFill>
              </a:rPr>
              <a:t> no efficacy</a:t>
            </a:r>
          </a:p>
        </p:txBody>
      </p:sp>
      <p:sp>
        <p:nvSpPr>
          <p:cNvPr id="41" name="Up Arrow 40"/>
          <p:cNvSpPr/>
          <p:nvPr/>
        </p:nvSpPr>
        <p:spPr>
          <a:xfrm rot="3195852">
            <a:off x="3238499" y="-194127"/>
            <a:ext cx="691683" cy="525282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5" grpId="0" animBg="1"/>
      <p:bldP spid="38" grpId="0" animBg="1"/>
      <p:bldP spid="41" grpId="0" animBg="1"/>
    </p:bldLst>
  </p:timing>
</p:sld>
</file>

<file path=ppt/theme/theme1.xml><?xml version="1.0" encoding="utf-8"?>
<a:theme xmlns:a="http://schemas.openxmlformats.org/drawingml/2006/main" name="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PT Template 11032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ellors-Template">
  <a:themeElements>
    <a:clrScheme name="Mel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ED38E"/>
      </a:accent3>
      <a:accent4>
        <a:srgbClr val="C43330"/>
      </a:accent4>
      <a:accent5>
        <a:srgbClr val="DB9D2B"/>
      </a:accent5>
      <a:accent6>
        <a:srgbClr val="682BDB"/>
      </a:accent6>
      <a:hlink>
        <a:srgbClr val="0CB4D1"/>
      </a:hlink>
      <a:folHlink>
        <a:srgbClr val="95D12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ellors-Template">
  <a:themeElements>
    <a:clrScheme name="Mel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ED38E"/>
      </a:accent3>
      <a:accent4>
        <a:srgbClr val="C43330"/>
      </a:accent4>
      <a:accent5>
        <a:srgbClr val="DB9D2B"/>
      </a:accent5>
      <a:accent6>
        <a:srgbClr val="682BDB"/>
      </a:accent6>
      <a:hlink>
        <a:srgbClr val="0CB4D1"/>
      </a:hlink>
      <a:folHlink>
        <a:srgbClr val="95D129"/>
      </a:folHlink>
    </a:clrScheme>
    <a:fontScheme name="3_Mellors-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ellors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ellors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ellors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Mellors-Template">
  <a:themeElements>
    <a:clrScheme name="Mel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ED38E"/>
      </a:accent3>
      <a:accent4>
        <a:srgbClr val="C43330"/>
      </a:accent4>
      <a:accent5>
        <a:srgbClr val="DB9D2B"/>
      </a:accent5>
      <a:accent6>
        <a:srgbClr val="682BDB"/>
      </a:accent6>
      <a:hlink>
        <a:srgbClr val="0CB4D1"/>
      </a:hlink>
      <a:folHlink>
        <a:srgbClr val="95D12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Blank/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WAETC Final">
    <a:dk1>
      <a:srgbClr val="000000"/>
    </a:dk1>
    <a:lt1>
      <a:sysClr val="window" lastClr="FFFFFF"/>
    </a:lt1>
    <a:dk2>
      <a:srgbClr val="001D48"/>
    </a:dk2>
    <a:lt2>
      <a:srgbClr val="003A78"/>
    </a:lt2>
    <a:accent1>
      <a:srgbClr val="326496"/>
    </a:accent1>
    <a:accent2>
      <a:srgbClr val="718E25"/>
    </a:accent2>
    <a:accent3>
      <a:srgbClr val="D8D8D8"/>
    </a:accent3>
    <a:accent4>
      <a:srgbClr val="6E4B7D"/>
    </a:accent4>
    <a:accent5>
      <a:srgbClr val="B59452"/>
    </a:accent5>
    <a:accent6>
      <a:srgbClr val="963232"/>
    </a:accent6>
    <a:hlink>
      <a:srgbClr val="3973AD"/>
    </a:hlink>
    <a:folHlink>
      <a:srgbClr val="81AE28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98963</TotalTime>
  <Words>1302</Words>
  <Application>Microsoft Office PowerPoint</Application>
  <PresentationFormat>Custom</PresentationFormat>
  <Paragraphs>236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0" baseType="lpstr">
      <vt:lpstr>MS PGothic</vt:lpstr>
      <vt:lpstr>MS PGothic</vt:lpstr>
      <vt:lpstr>Arial</vt:lpstr>
      <vt:lpstr>Arial Narrow</vt:lpstr>
      <vt:lpstr>Calibri</vt:lpstr>
      <vt:lpstr>Candara</vt:lpstr>
      <vt:lpstr>Garamond</vt:lpstr>
      <vt:lpstr>Raleway</vt:lpstr>
      <vt:lpstr>Roboto</vt:lpstr>
      <vt:lpstr>Tahoma</vt:lpstr>
      <vt:lpstr>Times New Roman</vt:lpstr>
      <vt:lpstr>Verdana</vt:lpstr>
      <vt:lpstr>Wingdings</vt:lpstr>
      <vt:lpstr>ヒラギノ角ゴ Pro W3</vt:lpstr>
      <vt:lpstr>Blank/No Logo</vt:lpstr>
      <vt:lpstr>1_Blank/No Logo</vt:lpstr>
      <vt:lpstr>PPT Template 110322</vt:lpstr>
      <vt:lpstr>Mellors-Template</vt:lpstr>
      <vt:lpstr>3_Mellors-Template</vt:lpstr>
      <vt:lpstr>2_Blank/No Logo</vt:lpstr>
      <vt:lpstr>1_Mellors-Template</vt:lpstr>
      <vt:lpstr>3_Blank/No Logo</vt:lpstr>
      <vt:lpstr>4_Blank/No Logo</vt:lpstr>
      <vt:lpstr>AIDS 2016_Template</vt:lpstr>
      <vt:lpstr>Microsoft Excel Chart</vt:lpstr>
      <vt:lpstr>What do we know about PrEP: from efficacy to effectiveness to impact</vt:lpstr>
      <vt:lpstr>Disclosures &amp; Off-Label Use</vt:lpstr>
      <vt:lpstr>Acknowledgement</vt:lpstr>
      <vt:lpstr>And then, there was PrEP…</vt:lpstr>
      <vt:lpstr> Now, PrEP is standing room only</vt:lpstr>
      <vt:lpstr>What do we know about PrEP: from efficacy to effectiveness to impact</vt:lpstr>
      <vt:lpstr>What do we know about PrEP: from efficacy to effectiveness to impact</vt:lpstr>
      <vt:lpstr>Efficacy: Clinical Trials</vt:lpstr>
      <vt:lpstr>Efficacy: Clinical Trials</vt:lpstr>
      <vt:lpstr>Efficacy: Near Complete Protection with High Adherence</vt:lpstr>
      <vt:lpstr>Efficacy: Safety</vt:lpstr>
      <vt:lpstr>Efficacy: Reproductive Safety</vt:lpstr>
      <vt:lpstr>Efficacy: Regulatory Approval</vt:lpstr>
      <vt:lpstr>What do we know about PrEP: from efficacy to effectiveness to impact</vt:lpstr>
      <vt:lpstr>What do we know about PrEP: from efficacy to effectiveness to impact</vt:lpstr>
      <vt:lpstr>Effectiveness &gt; Efficacy</vt:lpstr>
      <vt:lpstr>Effectiveness: Real-World </vt:lpstr>
      <vt:lpstr>Effectiveness: HIV incidence  </vt:lpstr>
      <vt:lpstr>Effectiveness: Adherence</vt:lpstr>
      <vt:lpstr>Effectiveness: What PrEP Offers</vt:lpstr>
      <vt:lpstr>What do we know about PrEP: from efficacy to effectiveness to impact</vt:lpstr>
      <vt:lpstr>What do we know about PrEP: from efficacy to effectiveness to impact</vt:lpstr>
      <vt:lpstr>Impact: Normative Guidance</vt:lpstr>
      <vt:lpstr>Impact: Slow to Start</vt:lpstr>
      <vt:lpstr>Impact: Growth</vt:lpstr>
      <vt:lpstr>Impact: New Prevention Messaging </vt:lpstr>
      <vt:lpstr>Impact: Normalization &amp; Stigma</vt:lpstr>
      <vt:lpstr>Impact: Seattle</vt:lpstr>
      <vt:lpstr>Impact: Big Cities</vt:lpstr>
      <vt:lpstr>Impact: Programmatic Roll-Out</vt:lpstr>
      <vt:lpstr>Impact: PrEP at AIDS 2018</vt:lpstr>
      <vt:lpstr>What do we know about PrEP: from efficacy to effectiveness to impact</vt:lpstr>
      <vt:lpstr>What do we know about PrEP: from efficacy to effectiveness to impact</vt:lpstr>
      <vt:lpstr>What do we know about PrEP: from efficacy to effectiveness to impact</vt:lpstr>
      <vt:lpstr>Not Enough: Goals</vt:lpstr>
      <vt:lpstr>Not Enough: Expectations</vt:lpstr>
      <vt:lpstr>Not Enough: Continuation</vt:lpstr>
      <vt:lpstr>Not Enough: Barriers</vt:lpstr>
      <vt:lpstr>Not Enough: Awareness</vt:lpstr>
      <vt:lpstr>Not Enough: Complexity</vt:lpstr>
      <vt:lpstr>Not Enough: STIs</vt:lpstr>
      <vt:lpstr>Not Enough: Disparities</vt:lpstr>
      <vt:lpstr>Not Enough: Choice</vt:lpstr>
      <vt:lpstr>EfficacyEffectivnessImpactEnough?</vt:lpstr>
      <vt:lpstr>Parting thought…</vt:lpstr>
    </vt:vector>
  </TitlesOfParts>
  <Company>University of Washington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Jared Baeten</dc:creator>
  <cp:lastModifiedBy>Saal</cp:lastModifiedBy>
  <cp:revision>1485</cp:revision>
  <dcterms:created xsi:type="dcterms:W3CDTF">2007-05-08T15:27:13Z</dcterms:created>
  <dcterms:modified xsi:type="dcterms:W3CDTF">2018-07-26T06:43:31Z</dcterms:modified>
</cp:coreProperties>
</file>